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10" r:id="rId6"/>
    <p:sldMasterId id="2147483722" r:id="rId7"/>
    <p:sldMasterId id="2147483734" r:id="rId8"/>
    <p:sldMasterId id="2147483746" r:id="rId9"/>
  </p:sldMasterIdLst>
  <p:notesMasterIdLst>
    <p:notesMasterId r:id="rId95"/>
  </p:notesMasterIdLst>
  <p:sldIdLst>
    <p:sldId id="499" r:id="rId10"/>
    <p:sldId id="500" r:id="rId11"/>
    <p:sldId id="501" r:id="rId12"/>
    <p:sldId id="502" r:id="rId13"/>
    <p:sldId id="503" r:id="rId14"/>
    <p:sldId id="504" r:id="rId15"/>
    <p:sldId id="459" r:id="rId16"/>
    <p:sldId id="463" r:id="rId17"/>
    <p:sldId id="464" r:id="rId18"/>
    <p:sldId id="465" r:id="rId19"/>
    <p:sldId id="536" r:id="rId20"/>
    <p:sldId id="537" r:id="rId21"/>
    <p:sldId id="737" r:id="rId22"/>
    <p:sldId id="738" r:id="rId23"/>
    <p:sldId id="739" r:id="rId24"/>
    <p:sldId id="740" r:id="rId25"/>
    <p:sldId id="741" r:id="rId26"/>
    <p:sldId id="609" r:id="rId27"/>
    <p:sldId id="656" r:id="rId28"/>
    <p:sldId id="658" r:id="rId29"/>
    <p:sldId id="660" r:id="rId30"/>
    <p:sldId id="661" r:id="rId31"/>
    <p:sldId id="664" r:id="rId32"/>
    <p:sldId id="665" r:id="rId33"/>
    <p:sldId id="666" r:id="rId34"/>
    <p:sldId id="667" r:id="rId35"/>
    <p:sldId id="668" r:id="rId36"/>
    <p:sldId id="669" r:id="rId37"/>
    <p:sldId id="670" r:id="rId38"/>
    <p:sldId id="671" r:id="rId39"/>
    <p:sldId id="672" r:id="rId40"/>
    <p:sldId id="673" r:id="rId41"/>
    <p:sldId id="674" r:id="rId42"/>
    <p:sldId id="675" r:id="rId43"/>
    <p:sldId id="676" r:id="rId44"/>
    <p:sldId id="684" r:id="rId45"/>
    <p:sldId id="685" r:id="rId46"/>
    <p:sldId id="686" r:id="rId47"/>
    <p:sldId id="687" r:id="rId48"/>
    <p:sldId id="688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699" r:id="rId59"/>
    <p:sldId id="700" r:id="rId60"/>
    <p:sldId id="701" r:id="rId61"/>
    <p:sldId id="702" r:id="rId62"/>
    <p:sldId id="703" r:id="rId63"/>
    <p:sldId id="704" r:id="rId64"/>
    <p:sldId id="705" r:id="rId65"/>
    <p:sldId id="706" r:id="rId66"/>
    <p:sldId id="707" r:id="rId67"/>
    <p:sldId id="708" r:id="rId68"/>
    <p:sldId id="709" r:id="rId69"/>
    <p:sldId id="710" r:id="rId70"/>
    <p:sldId id="711" r:id="rId71"/>
    <p:sldId id="712" r:id="rId72"/>
    <p:sldId id="713" r:id="rId73"/>
    <p:sldId id="714" r:id="rId74"/>
    <p:sldId id="715" r:id="rId75"/>
    <p:sldId id="716" r:id="rId76"/>
    <p:sldId id="719" r:id="rId77"/>
    <p:sldId id="720" r:id="rId78"/>
    <p:sldId id="721" r:id="rId79"/>
    <p:sldId id="722" r:id="rId80"/>
    <p:sldId id="723" r:id="rId81"/>
    <p:sldId id="724" r:id="rId82"/>
    <p:sldId id="725" r:id="rId83"/>
    <p:sldId id="726" r:id="rId84"/>
    <p:sldId id="727" r:id="rId85"/>
    <p:sldId id="728" r:id="rId86"/>
    <p:sldId id="729" r:id="rId87"/>
    <p:sldId id="730" r:id="rId88"/>
    <p:sldId id="731" r:id="rId89"/>
    <p:sldId id="732" r:id="rId90"/>
    <p:sldId id="733" r:id="rId91"/>
    <p:sldId id="734" r:id="rId92"/>
    <p:sldId id="735" r:id="rId93"/>
    <p:sldId id="736" r:id="rId9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CC00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7" autoAdjust="0"/>
    <p:restoredTop sz="94660"/>
  </p:normalViewPr>
  <p:slideViewPr>
    <p:cSldViewPr showGuides="1">
      <p:cViewPr>
        <p:scale>
          <a:sx n="70" d="100"/>
          <a:sy n="70" d="100"/>
        </p:scale>
        <p:origin x="1092" y="40"/>
      </p:cViewPr>
      <p:guideLst>
        <p:guide orient="horz" pos="2269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slide" Target="slides/slide81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slide" Target="slides/slide84.xml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0.00134" units="1/cm"/>
          <inkml:channelProperty channel="Y" name="resolution" value="0.00076" units="1/cm"/>
          <inkml:channelProperty channel="F" name="resolution" value="2.84167" units="1/cm"/>
        </inkml:channelProperties>
      </inkml:inkSource>
      <inkml:timestamp xml:id="ts0" timeString="2013-10-15T08:28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18000,'0'0'0,"0"0"0,0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 fontAlgn="base"/>
            <a:endParaRPr sz="1200" strike="noStrike" noProof="1">
              <a:ea typeface="宋体" pitchFamily="2" charset="-122"/>
            </a:endParaRPr>
          </a:p>
        </p:txBody>
      </p:sp>
      <p:sp>
        <p:nvSpPr>
          <p:cNvPr id="409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 fontAlgn="base"/>
            <a:fld id="{BB962C8B-B14F-4D97-AF65-F5344CB8AC3E}" type="datetime1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2021/3/29</a:t>
            </a:fld>
            <a:endParaRPr lang="zh-CN" altLang="en-US" sz="1200" strike="noStrike" noProof="1">
              <a:ea typeface="宋体" pitchFamily="2" charset="-122"/>
            </a:endParaRPr>
          </a:p>
        </p:txBody>
      </p:sp>
      <p:sp>
        <p:nvSpPr>
          <p:cNvPr id="2662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6629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/>
          <a:p>
            <a:pPr lvl="0" indent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 fontAlgn="base"/>
            <a:endParaRPr sz="1200" strike="noStrike" noProof="1">
              <a:ea typeface="宋体" pitchFamily="2" charset="-122"/>
            </a:endParaRPr>
          </a:p>
        </p:txBody>
      </p:sp>
      <p:sp>
        <p:nvSpPr>
          <p:cNvPr id="410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z="1200" strike="noStrike" noProof="1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443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>
            <a:solidFill>
              <a:schemeClr val="tx1"/>
            </a:solidFill>
          </a:ln>
        </p:spPr>
      </p:sp>
      <p:sp>
        <p:nvSpPr>
          <p:cNvPr id="63491" name="文本占位符 144386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 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2947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4995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7043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9091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1139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3187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5235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7283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9331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137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1379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6563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342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3427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5475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8611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0659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2707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4755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6803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8851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0899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任意多边形 10241"/>
          <p:cNvSpPr/>
          <p:nvPr/>
        </p:nvSpPr>
        <p:spPr>
          <a:xfrm>
            <a:off x="4760913" y="20638"/>
            <a:ext cx="4438650" cy="4038600"/>
          </a:xfrm>
          <a:custGeom>
            <a:avLst/>
            <a:gdLst/>
            <a:ahLst/>
            <a:cxnLst/>
            <a:rect l="0" t="0" r="0" b="0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195" name="组合 10242"/>
          <p:cNvGrpSpPr/>
          <p:nvPr/>
        </p:nvGrpSpPr>
        <p:grpSpPr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8196" name="任意多边形 10243"/>
            <p:cNvSpPr/>
            <p:nvPr/>
          </p:nvSpPr>
          <p:spPr>
            <a:xfrm>
              <a:off x="3060" y="18"/>
              <a:ext cx="490" cy="187"/>
            </a:xfrm>
            <a:custGeom>
              <a:avLst/>
              <a:gdLst/>
              <a:ahLst/>
              <a:cxnLst/>
              <a:rect l="0" t="0" r="0" b="0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" name="任意多边形 10244"/>
            <p:cNvSpPr>
              <a:spLocks noEditPoints="1"/>
            </p:cNvSpPr>
            <p:nvPr/>
          </p:nvSpPr>
          <p:spPr>
            <a:xfrm>
              <a:off x="2918" y="18"/>
              <a:ext cx="2958" cy="2699"/>
            </a:xfrm>
            <a:custGeom>
              <a:avLst/>
              <a:gdLst/>
              <a:ahLst/>
              <a:cxnLst/>
              <a:rect l="0" t="0" r="0" b="0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" name="任意多边形 10245"/>
            <p:cNvSpPr/>
            <p:nvPr/>
          </p:nvSpPr>
          <p:spPr>
            <a:xfrm>
              <a:off x="3621" y="1287"/>
              <a:ext cx="238" cy="283"/>
            </a:xfrm>
            <a:custGeom>
              <a:avLst/>
              <a:gdLst/>
              <a:ahLst/>
              <a:cxnLst/>
              <a:rect l="0" t="0" r="0" b="0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9" name="任意多边形 10246"/>
            <p:cNvSpPr/>
            <p:nvPr/>
          </p:nvSpPr>
          <p:spPr>
            <a:xfrm>
              <a:off x="3403" y="1403"/>
              <a:ext cx="208" cy="379"/>
            </a:xfrm>
            <a:custGeom>
              <a:avLst/>
              <a:gdLst/>
              <a:ahLst/>
              <a:cxnLst/>
              <a:rect l="0" t="0" r="0" b="0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" name="任意多边形 10247"/>
            <p:cNvSpPr/>
            <p:nvPr/>
          </p:nvSpPr>
          <p:spPr>
            <a:xfrm>
              <a:off x="3272" y="645"/>
              <a:ext cx="683" cy="318"/>
            </a:xfrm>
            <a:custGeom>
              <a:avLst/>
              <a:gdLst/>
              <a:ahLst/>
              <a:cxnLst/>
              <a:rect l="0" t="0" r="0" b="0"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1" name="任意多边形 10248"/>
            <p:cNvSpPr/>
            <p:nvPr/>
          </p:nvSpPr>
          <p:spPr>
            <a:xfrm>
              <a:off x="4046" y="1545"/>
              <a:ext cx="490" cy="515"/>
            </a:xfrm>
            <a:custGeom>
              <a:avLst/>
              <a:gdLst/>
              <a:ahLst/>
              <a:cxnLst/>
              <a:rect l="0" t="0" r="0" b="0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" name="任意多边形 10249"/>
            <p:cNvSpPr/>
            <p:nvPr/>
          </p:nvSpPr>
          <p:spPr>
            <a:xfrm>
              <a:off x="5173" y="1024"/>
              <a:ext cx="501" cy="96"/>
            </a:xfrm>
            <a:custGeom>
              <a:avLst/>
              <a:gdLst/>
              <a:ahLst/>
              <a:cxnLst/>
              <a:rect l="0" t="0" r="0" b="0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任意多边形 10250"/>
            <p:cNvSpPr/>
            <p:nvPr/>
          </p:nvSpPr>
          <p:spPr>
            <a:xfrm>
              <a:off x="5340" y="1004"/>
              <a:ext cx="385" cy="237"/>
            </a:xfrm>
            <a:custGeom>
              <a:avLst/>
              <a:gdLst/>
              <a:ahLst/>
              <a:cxnLst/>
              <a:rect l="0" t="0" r="0" b="0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任意多边形 10251"/>
            <p:cNvSpPr/>
            <p:nvPr/>
          </p:nvSpPr>
          <p:spPr>
            <a:xfrm>
              <a:off x="5325" y="1201"/>
              <a:ext cx="415" cy="187"/>
            </a:xfrm>
            <a:custGeom>
              <a:avLst/>
              <a:gdLst/>
              <a:ahLst/>
              <a:cxnLst/>
              <a:rect l="0" t="0" r="0" b="0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任意多边形 10252"/>
            <p:cNvSpPr/>
            <p:nvPr/>
          </p:nvSpPr>
          <p:spPr>
            <a:xfrm>
              <a:off x="5001" y="1378"/>
              <a:ext cx="698" cy="167"/>
            </a:xfrm>
            <a:custGeom>
              <a:avLst/>
              <a:gdLst/>
              <a:ahLst/>
              <a:cxnLst/>
              <a:rect l="0" t="0" r="0" b="0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任意多边形 10253"/>
            <p:cNvSpPr/>
            <p:nvPr/>
          </p:nvSpPr>
          <p:spPr>
            <a:xfrm>
              <a:off x="5077" y="1540"/>
              <a:ext cx="567" cy="146"/>
            </a:xfrm>
            <a:custGeom>
              <a:avLst/>
              <a:gdLst/>
              <a:ahLst/>
              <a:cxnLst/>
              <a:rect l="0" t="0" r="0" b="0"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任意多边形 10254"/>
            <p:cNvSpPr/>
            <p:nvPr/>
          </p:nvSpPr>
          <p:spPr>
            <a:xfrm>
              <a:off x="5042" y="1656"/>
              <a:ext cx="581" cy="480"/>
            </a:xfrm>
            <a:custGeom>
              <a:avLst/>
              <a:gdLst/>
              <a:ahLst/>
              <a:cxnLst/>
              <a:rect l="0" t="0" r="0" b="0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任意多边形 10255"/>
            <p:cNvSpPr/>
            <p:nvPr/>
          </p:nvSpPr>
          <p:spPr>
            <a:xfrm>
              <a:off x="5421" y="1464"/>
              <a:ext cx="329" cy="854"/>
            </a:xfrm>
            <a:custGeom>
              <a:avLst/>
              <a:gdLst/>
              <a:ahLst/>
              <a:cxnLst/>
              <a:rect l="0" t="0" r="0" b="0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9" name="组合 10256"/>
          <p:cNvGrpSpPr/>
          <p:nvPr/>
        </p:nvGrpSpPr>
        <p:grpSpPr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8210" name="矩形 10257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11" name="任意多边形 10258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任意多边形 10259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任意多边形 10260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" name="任意多边形 10261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" name="任意多边形 10262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任意多边形 10263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任意多边形 10264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任意多边形 10265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任意多边形 10266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0" name="任意多边形 10267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矩形 10268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22" name="矩形 10269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23" name="任意多边形 10270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任意多边形 10271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任意多边形 10272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任意多边形 10273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" name="任意多边形 10274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任意多边形 10275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任意多边形 10276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任意多边形 10277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任意多边形 10278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任意多边形 10279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矩形 10280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34" name="矩形 10281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35" name="任意多边形 10282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6" name="任意多边形 10283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7" name="任意多边形 10284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8" name="任意多边形 10285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9" name="任意多边形 10286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0" name="任意多边形 10287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1" name="任意多边形 10288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2" name="任意多边形 10289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3" name="任意多边形 10290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4" name="任意多边形 10291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5" name="矩形 10292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46" name="矩形 10293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47" name="任意多边形 10294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8" name="任意多边形 10295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9" name="任意多边形 10296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0" name="任意多边形 10297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1" name="任意多边形 10298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2" name="任意多边形 10299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3" name="任意多边形 10300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4" name="任意多边形 10301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5" name="任意多边形 10302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6" name="任意多边形 10303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7" name="矩形 10304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58" name="矩形 10305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59" name="任意多边形 10306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0" name="任意多边形 10307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1" name="任意多边形 10308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2" name="任意多边形 10309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3" name="任意多边形 10310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4" name="任意多边形 10311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5" name="任意多边形 10312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6" name="任意多边形 10313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7" name="任意多边形 10314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任意多边形 10315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9" name="矩形 10316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70" name="矩形 10317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71" name="任意多边形 10318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2" name="任意多边形 10319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3" name="任意多边形 10320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" name="任意多边形 10321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任意多边形 10322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任意多边形 10323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7" name="任意多边形 10324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8" name="任意多边形 10325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9" name="任意多边形 10326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0" name="任意多边形 10327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1" name="矩形 10328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82" name="矩形 10329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83" name="任意多边形 10330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4" name="任意多边形 10331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5" name="任意多边形 10332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6" name="任意多边形 10333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7" name="任意多边形 10334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8" name="任意多边形 10335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9" name="任意多边形 10336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0" name="任意多边形 10337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1" name="任意多边形 10338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2" name="任意多边形 10339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3" name="矩形 10340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4" name="矩形 10341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5" name="任意多边形 10342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" name="任意多边形 10343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" name="任意多边形 10344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8" name="任意多边形 10345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9" name="任意多边形 10346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0" name="任意多边形 10347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1" name="任意多边形 10348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2" name="任意多边形 10349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3" name="任意多边形 10350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4" name="任意多边形 10351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5" name="矩形 10352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06" name="矩形 10353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07" name="任意多边形 10354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8" name="任意多边形 10355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9" name="任意多边形 10356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0" name="任意多边形 10357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1" name="任意多边形 10358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2" name="任意多边形 10359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3" name="任意多边形 10360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4" name="任意多边形 10361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5" name="任意多边形 10362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6" name="任意多边形 10363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7" name="矩形 10364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18" name="矩形 10365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19" name="任意多边形 10366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0" name="任意多边形 10367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1" name="任意多边形 10368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2" name="任意多边形 10369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3" name="任意多边形 10370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4" name="任意多边形 10371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5" name="任意多边形 10372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6" name="任意多边形 10373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7" name="任意多边形 10374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8" name="任意多边形 10375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9" name="矩形 10376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30" name="矩形 10377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31" name="任意多边形 10378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2" name="任意多边形 10379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3" name="任意多边形 10380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4" name="任意多边形 10381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5" name="任意多边形 10382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6" name="任意多边形 10383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7" name="任意多边形 10384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8" name="任意多边形 10385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9" name="任意多边形 10386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0" name="任意多边形 10387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1" name="矩形 10388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42" name="矩形 10389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43" name="任意多边形 10390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4" name="任意多边形 10391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5" name="任意多边形 10392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6" name="任意多边形 10393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7" name="任意多边形 10394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8" name="任意多边形 10395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9" name="任意多边形 10396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0" name="任意多边形 10397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1" name="任意多边形 10398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2" name="任意多边形 10399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3" name="矩形 10400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54" name="任意多边形 10401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55" name="组合 10407"/>
          <p:cNvGrpSpPr/>
          <p:nvPr/>
        </p:nvGrpSpPr>
        <p:grpSpPr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8356" name="任意多边形 10408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7" name="任意多边形 10409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8" name="任意多边形 10410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9" name="任意多边形 10411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0" name="任意多边形 10412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1" name="任意多边形 10413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2" name="任意多边形 10414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3" name="任意多边形 10415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4" name="任意多边形 10416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5" name="任意多边形 10417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6" name="任意多边形 10418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7" name="任意多边形 10419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8" name="任意多边形 10420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03" name="标题 10402"/>
          <p:cNvSpPr>
            <a:spLocks noGrp="1" noRot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407" name="副标题 10406"/>
          <p:cNvSpPr>
            <a:spLocks noGrp="1" noRot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/>
            </a:lvl1pPr>
            <a:lvl2pPr marL="457200" lvl="1" indent="0" algn="ctr">
              <a:buNone/>
              <a:defRPr/>
            </a:lvl2pPr>
            <a:lvl3pPr marL="914400" lvl="2" indent="0" algn="ctr">
              <a:buNone/>
              <a:defRPr/>
            </a:lvl3pPr>
            <a:lvl4pPr marL="1371600" lvl="3" indent="0" algn="ctr">
              <a:buNone/>
              <a:defRPr/>
            </a:lvl4pPr>
            <a:lvl5pPr marL="1828800" lvl="4" indent="0" algn="ctr">
              <a:buNone/>
              <a:defRPr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0404" name="日期占位符 10403"/>
          <p:cNvSpPr>
            <a:spLocks noGrp="1"/>
          </p:cNvSpPr>
          <p:nvPr>
            <p:ph type="dt" sz="half" idx="2"/>
          </p:nvPr>
        </p:nvSpPr>
        <p:spPr>
          <a:xfrm>
            <a:off x="301625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pPr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405" name="页脚占位符 10404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pPr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406" name="灯片编号占位符 10405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995166" cy="44989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7834" y="1600200"/>
            <a:ext cx="3995166" cy="44989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8" cy="587057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81784" cy="58705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778439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9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1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1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1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503050405090304" pitchFamily="2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41413" y="0"/>
            <a:ext cx="230188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4" name="直接连接符 23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5" name="直接连接符 24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7" name="直接连接符 26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1090613" y="5500688"/>
            <a:ext cx="138113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auto"/>
            <a:r>
              <a:rPr kumimoji="0" lang="zh-CN" altLang="en-US" strike="noStrike" noProof="1"/>
              <a:t>单击此处编辑母版副标题样式</a:t>
            </a:r>
            <a:endParaRPr kumimoji="0" lang="en-US" strike="noStrike" noProof="1"/>
          </a:p>
        </p:txBody>
      </p:sp>
      <p:sp>
        <p:nvSpPr>
          <p:cNvPr id="34" name="日期占位符 27"/>
          <p:cNvSpPr>
            <a:spLocks noGrp="1"/>
          </p:cNvSpPr>
          <p:nvPr>
            <p:ph type="dt" sz="half" idx="2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 vert="horz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5" name="页脚占位符 16"/>
          <p:cNvSpPr>
            <a:spLocks noGrp="1"/>
          </p:cNvSpPr>
          <p:nvPr>
            <p:ph type="ftr" sz="quarter" idx="3"/>
          </p:nvPr>
        </p:nvSpPr>
        <p:spPr bwMode="auto">
          <a:xfrm rot="5400000">
            <a:off x="7077075" y="4181475"/>
            <a:ext cx="3657600" cy="384175"/>
          </a:xfrm>
          <a:prstGeom prst="rect">
            <a:avLst/>
          </a:prstGeom>
        </p:spPr>
        <p:txBody>
          <a:bodyPr vert="horz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6" name="灯片编号占位符 28"/>
          <p:cNvSpPr>
            <a:spLocks noGrp="1"/>
          </p:cNvSpPr>
          <p:nvPr>
            <p:ph type="sldNum" sz="quarter" idx="4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5" name="日期占位符 6"/>
          <p:cNvSpPr>
            <a:spLocks noGrp="1"/>
          </p:cNvSpPr>
          <p:nvPr>
            <p:ph type="dt" sz="half" idx="2"/>
          </p:nvPr>
        </p:nvSpPr>
        <p:spPr>
          <a:xfrm rot="5400000">
            <a:off x="7589044" y="1081881"/>
            <a:ext cx="2011363" cy="38417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17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rtlCol="0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18" name="页脚占位符 9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41413" y="0"/>
            <a:ext cx="230188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4" name="直接连接符 23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5" name="直接连接符 24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090613" y="5500688"/>
            <a:ext cx="138113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直接连接符 32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34" name="日期占位符 3"/>
          <p:cNvSpPr>
            <a:spLocks noGrp="1"/>
          </p:cNvSpPr>
          <p:nvPr>
            <p:ph type="dt" sz="half" idx="2"/>
          </p:nvPr>
        </p:nvSpPr>
        <p:spPr bwMode="auto">
          <a:xfrm rot="5400000">
            <a:off x="7762875" y="1169988"/>
            <a:ext cx="2286000" cy="381000"/>
          </a:xfrm>
          <a:prstGeom prst="rect">
            <a:avLst/>
          </a:prstGeom>
        </p:spPr>
        <p:txBody>
          <a:bodyPr vert="horz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5" name="页脚占位符 4"/>
          <p:cNvSpPr>
            <a:spLocks noGrp="1"/>
          </p:cNvSpPr>
          <p:nvPr>
            <p:ph type="ftr" sz="quarter" idx="3"/>
          </p:nvPr>
        </p:nvSpPr>
        <p:spPr bwMode="auto">
          <a:xfrm rot="5400000">
            <a:off x="7077075" y="4178300"/>
            <a:ext cx="3657600" cy="384175"/>
          </a:xfrm>
          <a:prstGeom prst="rect">
            <a:avLst/>
          </a:prstGeom>
        </p:spPr>
        <p:txBody>
          <a:bodyPr vert="horz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1339850" y="4929188"/>
            <a:ext cx="609600" cy="517525"/>
          </a:xfrm>
          <a:prstGeom prst="rect">
            <a:avLst/>
          </a:prstGeom>
        </p:spPr>
        <p:txBody>
          <a:bodyPr vert="horz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15" name="日期占位符 5"/>
          <p:cNvSpPr>
            <a:spLocks noGrp="1"/>
          </p:cNvSpPr>
          <p:nvPr>
            <p:ph type="dt" sz="half" idx="2"/>
          </p:nvPr>
        </p:nvSpPr>
        <p:spPr>
          <a:xfrm rot="5400000">
            <a:off x="7589044" y="1081881"/>
            <a:ext cx="2011363" cy="38417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rtlCol="0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18" name="页脚占位符 7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4580" name="直接连接符 17"/>
          <p:cNvSpPr/>
          <p:nvPr/>
        </p:nvSpPr>
        <p:spPr>
          <a:xfrm>
            <a:off x="6192838" y="0"/>
            <a:ext cx="0" cy="6858000"/>
          </a:xfrm>
          <a:prstGeom prst="line">
            <a:avLst/>
          </a:prstGeom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81" name="直接连接符 18"/>
          <p:cNvSpPr/>
          <p:nvPr/>
        </p:nvSpPr>
        <p:spPr>
          <a:xfrm>
            <a:off x="8991600" y="0"/>
            <a:ext cx="0" cy="685800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矩形 1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3" name="直接连接符 20"/>
          <p:cNvSpPr/>
          <p:nvPr/>
        </p:nvSpPr>
        <p:spPr>
          <a:xfrm>
            <a:off x="8915400" y="0"/>
            <a:ext cx="0" cy="685800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" name="椭圆 2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25" name="日期占位符 20"/>
          <p:cNvSpPr>
            <a:spLocks noGrp="1"/>
          </p:cNvSpPr>
          <p:nvPr>
            <p:ph type="dt" sz="half" idx="12"/>
          </p:nvPr>
        </p:nvSpPr>
        <p:spPr>
          <a:xfrm rot="5400000">
            <a:off x="7589044" y="1081881"/>
            <a:ext cx="2011363" cy="38417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6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rtlCol="0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27" name="页脚占位符 2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4" name="直接连接符 17"/>
          <p:cNvSpPr/>
          <p:nvPr/>
        </p:nvSpPr>
        <p:spPr>
          <a:xfrm>
            <a:off x="8991600" y="0"/>
            <a:ext cx="0" cy="6858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矩形 18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6" name="直接连接符 19"/>
          <p:cNvSpPr/>
          <p:nvPr/>
        </p:nvSpPr>
        <p:spPr>
          <a:xfrm>
            <a:off x="8915400" y="0"/>
            <a:ext cx="0" cy="685800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5608" name="直接连接符 23"/>
          <p:cNvSpPr/>
          <p:nvPr/>
        </p:nvSpPr>
        <p:spPr>
          <a:xfrm>
            <a:off x="6192838" y="0"/>
            <a:ext cx="0" cy="6858000"/>
          </a:xfrm>
          <a:prstGeom prst="line">
            <a:avLst/>
          </a:prstGeom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25" name="日期占位符 16"/>
          <p:cNvSpPr>
            <a:spLocks noGrp="1"/>
          </p:cNvSpPr>
          <p:nvPr>
            <p:ph type="dt" sz="half" idx="12"/>
          </p:nvPr>
        </p:nvSpPr>
        <p:spPr>
          <a:xfrm rot="5400000">
            <a:off x="7589044" y="1081881"/>
            <a:ext cx="2011363" cy="38417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6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rtlCol="0" anchor="ctr"/>
          <a:lstStyle/>
          <a:p>
            <a:pPr algn="ctr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27" name="页脚占位符 20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rtlCol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中学语文在线－免费资源站：http://www.ywzx8.com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9"/>
          <p:cNvSpPr/>
          <p:nvPr/>
        </p:nvSpPr>
        <p:spPr>
          <a:xfrm>
            <a:off x="0" y="63992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lvl="0" indent="0" algn="ctr"/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eaLnBrk="0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</p:titleStyle>
    <p:bodyStyle>
      <a:lvl1pPr marL="342900" lvl="0" indent="-3429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lvl="1" indent="-28575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2pPr>
      <a:lvl3pPr marL="1143000" lvl="2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3pPr>
      <a:lvl4pPr marL="1600200" lvl="3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4pPr>
      <a:lvl5pPr marL="2057400" lvl="4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5pPr>
      <a:lvl6pPr marL="2514600" lvl="5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6pPr>
      <a:lvl7pPr marL="2971800" lvl="6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7pPr>
      <a:lvl8pPr marL="3429000" lvl="7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8pPr>
      <a:lvl9pPr marL="3886200" lvl="8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9"/>
          <p:cNvSpPr/>
          <p:nvPr/>
        </p:nvSpPr>
        <p:spPr>
          <a:xfrm>
            <a:off x="0" y="63992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lvl="0" indent="0" algn="ctr"/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eaLnBrk="0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</p:titleStyle>
    <p:bodyStyle>
      <a:lvl1pPr marL="342900" lvl="0" indent="-3429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lvl="1" indent="-28575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2pPr>
      <a:lvl3pPr marL="1143000" lvl="2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3pPr>
      <a:lvl4pPr marL="1600200" lvl="3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4pPr>
      <a:lvl5pPr marL="2057400" lvl="4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5pPr>
      <a:lvl6pPr marL="2514600" lvl="5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6pPr>
      <a:lvl7pPr marL="2971800" lvl="6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7pPr>
      <a:lvl8pPr marL="3429000" lvl="7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8pPr>
      <a:lvl9pPr marL="3886200" lvl="8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9"/>
          <p:cNvSpPr/>
          <p:nvPr/>
        </p:nvSpPr>
        <p:spPr>
          <a:xfrm>
            <a:off x="0" y="63992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lvl="0" indent="0" algn="ctr"/>
            <a:endParaRPr lang="zh-CN" altLang="zh-CN" sz="1800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eaLnBrk="0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</p:titleStyle>
    <p:bodyStyle>
      <a:lvl1pPr marL="342900" lvl="0" indent="-3429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lvl="1" indent="-28575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2pPr>
      <a:lvl3pPr marL="1143000" lvl="2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3pPr>
      <a:lvl4pPr marL="1600200" lvl="3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4pPr>
      <a:lvl5pPr marL="2057400" lvl="4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5pPr>
      <a:lvl6pPr marL="2514600" lvl="5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6pPr>
      <a:lvl7pPr marL="2971800" lvl="6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7pPr>
      <a:lvl8pPr marL="3429000" lvl="7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8pPr>
      <a:lvl9pPr marL="3886200" lvl="8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charset="0"/>
          <a:ea typeface="宋体" pitchFamily="2" charset="-122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defRPr sz="1800" kern="1200" baseline="0">
          <a:solidFill>
            <a:schemeClr val="tx1"/>
          </a:solidFill>
          <a:ea typeface="宋体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217"/>
          <p:cNvGrpSpPr/>
          <p:nvPr/>
        </p:nvGrpSpPr>
        <p:grpSpPr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4099" name="矩形 9218"/>
            <p:cNvSpPr/>
            <p:nvPr/>
          </p:nvSpPr>
          <p:spPr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00" name="任意多边形 9219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1" name="任意多边形 9220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2" name="任意多边形 9221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3" name="任意多边形 9222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" name="任意多边形 9223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5" name="任意多边形 9224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6" name="任意多边形 9225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7" name="任意多边形 9226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任意多边形 9227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任意多边形 9228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矩形 9229"/>
            <p:cNvSpPr/>
            <p:nvPr/>
          </p:nvSpPr>
          <p:spPr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11" name="矩形 9230"/>
            <p:cNvSpPr/>
            <p:nvPr/>
          </p:nvSpPr>
          <p:spPr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12" name="任意多边形 9231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任意多边形 9232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任意多边形 9233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任意多边形 9234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任意多边形 9235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任意多边形 9236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任意多边形 9237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任意多边形 9238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任意多边形 9239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任意多边形 9240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矩形 9241"/>
            <p:cNvSpPr/>
            <p:nvPr/>
          </p:nvSpPr>
          <p:spPr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23" name="矩形 9242"/>
            <p:cNvSpPr/>
            <p:nvPr/>
          </p:nvSpPr>
          <p:spPr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24" name="任意多边形 9243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任意多边形 9244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任意多边形 9245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任意多边形 9246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任意多边形 9247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任意多边形 9248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任意多边形 9249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任意多边形 9250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任意多边形 9251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任意多边形 9252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矩形 9253"/>
            <p:cNvSpPr/>
            <p:nvPr/>
          </p:nvSpPr>
          <p:spPr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35" name="矩形 9254"/>
            <p:cNvSpPr/>
            <p:nvPr/>
          </p:nvSpPr>
          <p:spPr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36" name="任意多边形 9255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任意多边形 9256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任意多边形 9257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任意多边形 9258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任意多边形 9259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任意多边形 9260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任意多边形 9261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任意多边形 9262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任意多边形 9263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任意多边形 9264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矩形 9265"/>
            <p:cNvSpPr/>
            <p:nvPr/>
          </p:nvSpPr>
          <p:spPr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47" name="矩形 9266"/>
            <p:cNvSpPr/>
            <p:nvPr/>
          </p:nvSpPr>
          <p:spPr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48" name="任意多边形 9267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任意多边形 9268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任意多边形 9269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任意多边形 9270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任意多边形 9271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任意多边形 9272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任意多边形 9273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任意多边形 9274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任意多边形 9275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任意多边形 9276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矩形 9277"/>
            <p:cNvSpPr/>
            <p:nvPr/>
          </p:nvSpPr>
          <p:spPr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59" name="矩形 9278"/>
            <p:cNvSpPr/>
            <p:nvPr/>
          </p:nvSpPr>
          <p:spPr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60" name="任意多边形 9279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任意多边形 9280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任意多边形 9281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任意多边形 9282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任意多边形 9283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任意多边形 9284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任意多边形 9285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任意多边形 9286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任意多边形 9287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任意多边形 9288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矩形 9289"/>
            <p:cNvSpPr/>
            <p:nvPr/>
          </p:nvSpPr>
          <p:spPr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71" name="矩形 9290"/>
            <p:cNvSpPr/>
            <p:nvPr/>
          </p:nvSpPr>
          <p:spPr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72" name="任意多边形 9291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任意多边形 9292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任意多边形 9293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任意多边形 9294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任意多边形 9295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任意多边形 9296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任意多边形 9297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任意多边形 9298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任意多边形 9299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任意多边形 9300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矩形 9301"/>
            <p:cNvSpPr/>
            <p:nvPr/>
          </p:nvSpPr>
          <p:spPr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83" name="矩形 9302"/>
            <p:cNvSpPr/>
            <p:nvPr/>
          </p:nvSpPr>
          <p:spPr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84" name="任意多边形 9303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任意多边形 9304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任意多边形 9305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任意多边形 9306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任意多边形 9307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任意多边形 9308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任意多边形 9309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任意多边形 9310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任意多边形 9311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任意多边形 9312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矩形 9313"/>
            <p:cNvSpPr/>
            <p:nvPr/>
          </p:nvSpPr>
          <p:spPr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95" name="矩形 9314"/>
            <p:cNvSpPr/>
            <p:nvPr/>
          </p:nvSpPr>
          <p:spPr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96" name="任意多边形 9315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任意多边形 9316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任意多边形 9317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任意多边形 9318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任意多边形 9319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任意多边形 9320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任意多边形 9321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任意多边形 9322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任意多边形 9323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任意多边形 9324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矩形 9325"/>
            <p:cNvSpPr/>
            <p:nvPr/>
          </p:nvSpPr>
          <p:spPr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07" name="矩形 9326"/>
            <p:cNvSpPr/>
            <p:nvPr/>
          </p:nvSpPr>
          <p:spPr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08" name="任意多边形 9327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任意多边形 9328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任意多边形 9329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任意多边形 9330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任意多边形 9331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任意多边形 9332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任意多边形 9333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任意多边形 9334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任意多边形 9335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任意多边形 9336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矩形 9337"/>
            <p:cNvSpPr/>
            <p:nvPr/>
          </p:nvSpPr>
          <p:spPr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19" name="矩形 9338"/>
            <p:cNvSpPr/>
            <p:nvPr/>
          </p:nvSpPr>
          <p:spPr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20" name="任意多边形 9339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1" name="任意多边形 9340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" name="任意多边形 9341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" name="任意多边形 9342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4" name="任意多边形 9343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5" name="任意多边形 9344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6" name="任意多边形 9345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7" name="任意多边形 9346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8" name="任意多边形 9347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9" name="任意多边形 9348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0" name="矩形 9349"/>
            <p:cNvSpPr/>
            <p:nvPr/>
          </p:nvSpPr>
          <p:spPr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31" name="矩形 9350"/>
            <p:cNvSpPr/>
            <p:nvPr/>
          </p:nvSpPr>
          <p:spPr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32" name="任意多边形 9351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3" name="任意多边形 9352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4" name="任意多边形 9353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5" name="任意多边形 9354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6" name="任意多边形 9355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7" name="任意多边形 9356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8" name="任意多边形 9357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9" name="任意多边形 9358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0" name="任意多边形 9359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1" name="任意多边形 9360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/>
              <a:rect l="0" t="0" r="0" b="0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2" name="矩形 9361"/>
            <p:cNvSpPr/>
            <p:nvPr/>
          </p:nvSpPr>
          <p:spPr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43" name="任意多边形 9362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/>
              <a:rect l="0" t="0" r="0" b="0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44" name="组合 9363"/>
          <p:cNvGrpSpPr/>
          <p:nvPr/>
        </p:nvGrpSpPr>
        <p:grpSpPr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4245" name="任意多边形 936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6" name="任意多边形 936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7" name="任意多边形 936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8" name="任意多边形 936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9" name="任意多边形 936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0" name="任意多边形 936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1" name="任意多边形 937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2" name="任意多边形 937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3" name="任意多边形 937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4" name="任意多边形 937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5" name="任意多边形 937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6" name="任意多边形 937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7" name="任意多边形 937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58" name="组合 9377"/>
          <p:cNvGrpSpPr/>
          <p:nvPr/>
        </p:nvGrpSpPr>
        <p:grpSpPr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4259" name="任意多边形 9378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0" name="任意多边形 9379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1" name="任意多边形 9380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2" name="任意多边形 9381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3" name="任意多边形 9382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4" name="任意多边形 9383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5" name="任意多边形 9384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6" name="任意多边形 9385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7" name="任意多边形 9386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8" name="任意多边形 9387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9" name="任意多边形 9388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0" name="任意多边形 9389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1" name="任意多边形 9390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72" name="组合 9391"/>
          <p:cNvGrpSpPr/>
          <p:nvPr/>
        </p:nvGrpSpPr>
        <p:grpSpPr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4273" name="任意多边形 9392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4" name="任意多边形 9393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5" name="任意多边形 9394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6" name="任意多边形 9395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7" name="任意多边形 9396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8" name="任意多边形 9397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9" name="任意多边形 9398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0" name="任意多边形 9399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1" name="任意多边形 9400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2" name="任意多边形 9401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3" name="任意多边形 9402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4" name="任意多边形 9403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5" name="任意多边形 9404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86" name="组合 9405"/>
          <p:cNvGrpSpPr/>
          <p:nvPr/>
        </p:nvGrpSpPr>
        <p:grpSpPr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4287" name="任意多边形 9406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8" name="任意多边形 9407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9" name="任意多边形 9408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0" name="任意多边形 9409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1" name="任意多边形 9410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2" name="任意多边形 9411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3" name="任意多边形 9412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4" name="任意多边形 9413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5" name="任意多边形 9414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6" name="任意多边形 9415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7" name="任意多边形 9416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8" name="任意多边形 9417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9" name="任意多边形 9418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0" name="组合 9419"/>
          <p:cNvGrpSpPr/>
          <p:nvPr/>
        </p:nvGrpSpPr>
        <p:grpSpPr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4301" name="任意多边形 9420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" name="任意多边形 9421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" name="任意多边形 9422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" name="任意多边形 9423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" name="任意多边形 9424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" name="任意多边形 9425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" name="任意多边形 9426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8" name="任意多边形 9427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9" name="任意多边形 9428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0" name="任意多边形 9429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1" name="任意多边形 9430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2" name="任意多边形 9431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3" name="任意多边形 9432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14" name="组合 9433"/>
          <p:cNvGrpSpPr/>
          <p:nvPr/>
        </p:nvGrpSpPr>
        <p:grpSpPr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4315" name="任意多边形 9434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/>
              <a:rect l="0" t="0" r="0" b="0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6" name="任意多边形 9435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/>
              <a:rect l="0" t="0" r="0" b="0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7" name="任意多边形 9436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/>
              <a:rect l="0" t="0" r="0" b="0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8" name="任意多边形 9437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/>
              <a:rect l="0" t="0" r="0" b="0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9" name="任意多边形 9438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/>
              <a:rect l="0" t="0" r="0" b="0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0" name="任意多边形 9439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/>
              <a:rect l="0" t="0" r="0" b="0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1" name="任意多边形 9440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/>
              <a:rect l="0" t="0" r="0" b="0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2" name="任意多边形 9441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/>
              <a:rect l="0" t="0" r="0" b="0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3" name="任意多边形 9442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/>
              <a:rect l="0" t="0" r="0" b="0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4" name="任意多边形 9443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/>
              <a:rect l="0" t="0" r="0" b="0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5" name="任意多边形 9444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/>
              <a:rect l="0" t="0" r="0" b="0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6" name="任意多边形 9445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/>
              <a:rect l="0" t="0" r="0" b="0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7" name="任意多边形 9446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/>
              <a:rect l="0" t="0" r="0" b="0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28" name="组合 9447"/>
          <p:cNvGrpSpPr/>
          <p:nvPr/>
        </p:nvGrpSpPr>
        <p:grpSpPr>
          <a:xfrm>
            <a:off x="6934200" y="-7937"/>
            <a:ext cx="2317750" cy="2063750"/>
            <a:chOff x="4080" y="-5"/>
            <a:chExt cx="1748" cy="1556"/>
          </a:xfrm>
        </p:grpSpPr>
        <p:sp>
          <p:nvSpPr>
            <p:cNvPr id="4329" name="任意多边形 9448"/>
            <p:cNvSpPr/>
            <p:nvPr userDrawn="1"/>
          </p:nvSpPr>
          <p:spPr>
            <a:xfrm>
              <a:off x="4161" y="-5"/>
              <a:ext cx="1586" cy="1443"/>
            </a:xfrm>
            <a:custGeom>
              <a:avLst/>
              <a:gdLst/>
              <a:ahLst/>
              <a:cxnLst/>
              <a:rect l="0" t="0" r="0" b="0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30" name="组合 9449"/>
            <p:cNvGrpSpPr/>
            <p:nvPr userDrawn="1"/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4331" name="任意多边形 9450"/>
              <p:cNvSpPr/>
              <p:nvPr/>
            </p:nvSpPr>
            <p:spPr>
              <a:xfrm>
                <a:off x="3060" y="18"/>
                <a:ext cx="490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2" name="任意多边形 9451"/>
              <p:cNvSpPr>
                <a:spLocks noEditPoints="1"/>
              </p:cNvSpPr>
              <p:nvPr/>
            </p:nvSpPr>
            <p:spPr>
              <a:xfrm>
                <a:off x="2918" y="18"/>
                <a:ext cx="2958" cy="2699"/>
              </a:xfrm>
              <a:custGeom>
                <a:avLst/>
                <a:gdLst/>
                <a:ahLst/>
                <a:cxnLst/>
                <a:rect l="0" t="0" r="0" b="0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3" name="任意多边形 9452"/>
              <p:cNvSpPr/>
              <p:nvPr/>
            </p:nvSpPr>
            <p:spPr>
              <a:xfrm>
                <a:off x="3621" y="1287"/>
                <a:ext cx="238" cy="283"/>
              </a:xfrm>
              <a:custGeom>
                <a:avLst/>
                <a:gdLst/>
                <a:ahLst/>
                <a:cxnLst/>
                <a:rect l="0" t="0" r="0" b="0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4" name="任意多边形 9453"/>
              <p:cNvSpPr/>
              <p:nvPr/>
            </p:nvSpPr>
            <p:spPr>
              <a:xfrm>
                <a:off x="3403" y="1403"/>
                <a:ext cx="208" cy="379"/>
              </a:xfrm>
              <a:custGeom>
                <a:avLst/>
                <a:gdLst/>
                <a:ahLst/>
                <a:cxnLst/>
                <a:rect l="0" t="0" r="0" b="0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5" name="任意多边形 9454"/>
              <p:cNvSpPr/>
              <p:nvPr/>
            </p:nvSpPr>
            <p:spPr>
              <a:xfrm>
                <a:off x="3272" y="645"/>
                <a:ext cx="683" cy="318"/>
              </a:xfrm>
              <a:custGeom>
                <a:avLst/>
                <a:gdLst/>
                <a:ahLst/>
                <a:cxnLst/>
                <a:rect l="0" t="0" r="0" b="0"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6" name="任意多边形 9455"/>
              <p:cNvSpPr/>
              <p:nvPr/>
            </p:nvSpPr>
            <p:spPr>
              <a:xfrm>
                <a:off x="4046" y="1545"/>
                <a:ext cx="490" cy="515"/>
              </a:xfrm>
              <a:custGeom>
                <a:avLst/>
                <a:gdLst/>
                <a:ahLst/>
                <a:cxnLst/>
                <a:rect l="0" t="0" r="0" b="0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7" name="任意多边形 9456"/>
              <p:cNvSpPr/>
              <p:nvPr/>
            </p:nvSpPr>
            <p:spPr>
              <a:xfrm>
                <a:off x="5173" y="1024"/>
                <a:ext cx="501" cy="96"/>
              </a:xfrm>
              <a:custGeom>
                <a:avLst/>
                <a:gdLst/>
                <a:ahLst/>
                <a:cxnLst/>
                <a:rect l="0" t="0" r="0" b="0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8" name="任意多边形 9457"/>
              <p:cNvSpPr/>
              <p:nvPr/>
            </p:nvSpPr>
            <p:spPr>
              <a:xfrm>
                <a:off x="5340" y="1004"/>
                <a:ext cx="385" cy="237"/>
              </a:xfrm>
              <a:custGeom>
                <a:avLst/>
                <a:gdLst/>
                <a:ahLst/>
                <a:cxnLst/>
                <a:rect l="0" t="0" r="0" b="0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9" name="任意多边形 9458"/>
              <p:cNvSpPr/>
              <p:nvPr/>
            </p:nvSpPr>
            <p:spPr>
              <a:xfrm>
                <a:off x="5325" y="1201"/>
                <a:ext cx="415" cy="187"/>
              </a:xfrm>
              <a:custGeom>
                <a:avLst/>
                <a:gdLst/>
                <a:ahLst/>
                <a:cxnLst/>
                <a:rect l="0" t="0" r="0" b="0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0" name="任意多边形 9459"/>
              <p:cNvSpPr/>
              <p:nvPr/>
            </p:nvSpPr>
            <p:spPr>
              <a:xfrm>
                <a:off x="5001" y="1378"/>
                <a:ext cx="698" cy="167"/>
              </a:xfrm>
              <a:custGeom>
                <a:avLst/>
                <a:gdLst/>
                <a:ahLst/>
                <a:cxnLst/>
                <a:rect l="0" t="0" r="0" b="0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1" name="任意多边形 9460"/>
              <p:cNvSpPr/>
              <p:nvPr/>
            </p:nvSpPr>
            <p:spPr>
              <a:xfrm>
                <a:off x="5077" y="1540"/>
                <a:ext cx="567" cy="146"/>
              </a:xfrm>
              <a:custGeom>
                <a:avLst/>
                <a:gdLst/>
                <a:ahLst/>
                <a:cxnLst/>
                <a:rect l="0" t="0" r="0" b="0"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2" name="任意多边形 9461"/>
              <p:cNvSpPr/>
              <p:nvPr/>
            </p:nvSpPr>
            <p:spPr>
              <a:xfrm>
                <a:off x="5042" y="1656"/>
                <a:ext cx="581" cy="480"/>
              </a:xfrm>
              <a:custGeom>
                <a:avLst/>
                <a:gdLst/>
                <a:ahLst/>
                <a:cxnLst/>
                <a:rect l="0" t="0" r="0" b="0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3" name="任意多边形 9462"/>
              <p:cNvSpPr/>
              <p:nvPr/>
            </p:nvSpPr>
            <p:spPr>
              <a:xfrm>
                <a:off x="5421" y="1464"/>
                <a:ext cx="329" cy="854"/>
              </a:xfrm>
              <a:custGeom>
                <a:avLst/>
                <a:gdLst/>
                <a:ahLst/>
                <a:cxnLst/>
                <a:rect l="0" t="0" r="0" b="0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344" name="标题 9463"/>
          <p:cNvSpPr>
            <a:spLocks noGrp="1" noRot="1"/>
          </p:cNvSpPr>
          <p:nvPr>
            <p:ph type="title"/>
          </p:nvPr>
        </p:nvSpPr>
        <p:spPr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dirty="0"/>
              <a:t>单击此处编辑母版标题样式</a:t>
            </a:r>
          </a:p>
        </p:txBody>
      </p:sp>
      <p:sp>
        <p:nvSpPr>
          <p:cNvPr id="4345" name="文本占位符 9464"/>
          <p:cNvSpPr>
            <a:spLocks noGrp="1" noRot="1"/>
          </p:cNvSpPr>
          <p:nvPr>
            <p:ph type="body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9466" name="日期占位符 9465"/>
          <p:cNvSpPr>
            <a:spLocks noGrp="1"/>
          </p:cNvSpPr>
          <p:nvPr>
            <p:ph type="dt" sz="half" idx="2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467" name="页脚占位符 9466"/>
          <p:cNvSpPr>
            <a:spLocks noGrp="1"/>
          </p:cNvSpPr>
          <p:nvPr>
            <p:ph type="ftr" sz="quarter" idx="3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468" name="灯片编号占位符 9467"/>
          <p:cNvSpPr>
            <a:spLocks noGrp="1"/>
          </p:cNvSpPr>
          <p:nvPr>
            <p:ph type="sldNum" sz="quarter" idx="4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¡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>
                <a:latin typeface="Times New Roman" panose="02020503050405090304" pitchFamily="2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>
                <a:latin typeface="Times New Roman" panose="02020503050405090304" pitchFamily="2" charset="0"/>
                <a:ea typeface="宋体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2" charset="0"/>
              <a:ea typeface="宋体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503050405090304" pitchFamily="2" charset="0"/>
                <a:ea typeface="宋体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503050405090304" pitchFamily="2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503050405090304" pitchFamily="2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3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7172" name="文本占位符 1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74320"/>
            <a:r>
              <a:rPr lang="zh-CN" altLang="en-US" dirty="0"/>
              <a:t>单击此处编辑母版文本样式</a:t>
            </a:r>
          </a:p>
          <a:p>
            <a:pPr lvl="1" indent="-274955"/>
            <a:r>
              <a:rPr lang="zh-CN" altLang="en-US" dirty="0"/>
              <a:t>第二级</a:t>
            </a:r>
          </a:p>
          <a:p>
            <a:pPr lvl="2" indent="-182245"/>
            <a:r>
              <a:rPr lang="zh-CN" altLang="en-US" dirty="0"/>
              <a:t>第三级</a:t>
            </a:r>
          </a:p>
          <a:p>
            <a:pPr lvl="3" indent="-182245"/>
            <a:r>
              <a:rPr lang="zh-CN" altLang="en-US" dirty="0"/>
              <a:t>第四级</a:t>
            </a:r>
          </a:p>
          <a:p>
            <a:pPr lvl="4" indent="-183515"/>
            <a:r>
              <a:rPr lang="zh-CN" altLang="en-US" dirty="0"/>
              <a:t>第五级</a:t>
            </a:r>
            <a:endParaRPr lang="en-US" altLang="x-none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044" y="1081881"/>
            <a:ext cx="2011363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7176" name="直接连接符 8"/>
          <p:cNvSpPr/>
          <p:nvPr/>
        </p:nvSpPr>
        <p:spPr>
          <a:xfrm>
            <a:off x="8991600" y="0"/>
            <a:ext cx="0" cy="685800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8" name="直接连接符 10"/>
          <p:cNvSpPr/>
          <p:nvPr/>
        </p:nvSpPr>
        <p:spPr>
          <a:xfrm>
            <a:off x="8915400" y="0"/>
            <a:ext cx="0" cy="685800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椭圆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隶书" pitchFamily="49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：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>
                <a:latin typeface="Arial" panose="020B0604020202090204" pitchFamily="34" charset="0"/>
              </a:rPr>
              <a:t>‹#›</a:t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9.png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3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34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9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9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9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9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9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/>
          <p:nvPr/>
        </p:nvSpPr>
        <p:spPr>
          <a:xfrm>
            <a:off x="468313" y="2492375"/>
            <a:ext cx="59213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与</a:t>
            </a:r>
          </a:p>
        </p:txBody>
      </p:sp>
      <p:sp>
        <p:nvSpPr>
          <p:cNvPr id="115717" name="Text Box 5"/>
          <p:cNvSpPr txBox="1"/>
          <p:nvPr/>
        </p:nvSpPr>
        <p:spPr>
          <a:xfrm>
            <a:off x="1500188" y="1268413"/>
            <a:ext cx="3513137" cy="3044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与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尔三矢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无乃尔是过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与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尝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与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人佣耕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与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其所以失之者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与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嬴而不助五国也</a:t>
            </a:r>
          </a:p>
        </p:txBody>
      </p:sp>
      <p:sp>
        <p:nvSpPr>
          <p:cNvPr id="115718" name="Text Box 6"/>
          <p:cNvSpPr txBox="1"/>
          <p:nvPr/>
        </p:nvSpPr>
        <p:spPr>
          <a:xfrm>
            <a:off x="541338" y="5157788"/>
            <a:ext cx="5905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易</a:t>
            </a:r>
          </a:p>
        </p:txBody>
      </p:sp>
      <p:sp>
        <p:nvSpPr>
          <p:cNvPr id="115719" name="Text Box 7"/>
          <p:cNvSpPr txBox="1"/>
          <p:nvPr/>
        </p:nvSpPr>
        <p:spPr>
          <a:xfrm>
            <a:off x="1485900" y="4464050"/>
            <a:ext cx="4868863" cy="1844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岂得之难而失之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易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欤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当与秦相较，或未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易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量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以乱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易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整，不武</a:t>
            </a:r>
          </a:p>
        </p:txBody>
      </p:sp>
      <p:sp>
        <p:nvSpPr>
          <p:cNvPr id="341001" name="AutoShape 8"/>
          <p:cNvSpPr/>
          <p:nvPr/>
        </p:nvSpPr>
        <p:spPr>
          <a:xfrm>
            <a:off x="1258888" y="1557338"/>
            <a:ext cx="241300" cy="2520950"/>
          </a:xfrm>
          <a:prstGeom prst="leftBrace">
            <a:avLst>
              <a:gd name="adj1" fmla="val 86771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27654" name="AutoShape 9"/>
          <p:cNvSpPr/>
          <p:nvPr/>
        </p:nvSpPr>
        <p:spPr>
          <a:xfrm>
            <a:off x="1177925" y="4062413"/>
            <a:ext cx="228600" cy="1524000"/>
          </a:xfrm>
          <a:prstGeom prst="leftBrace">
            <a:avLst>
              <a:gd name="adj1" fmla="val 55370"/>
              <a:gd name="adj2" fmla="val 50000"/>
            </a:avLst>
          </a:prstGeom>
          <a:noFill/>
          <a:ln w="9525">
            <a:noFill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341003" name="AutoShape 10"/>
          <p:cNvSpPr/>
          <p:nvPr/>
        </p:nvSpPr>
        <p:spPr>
          <a:xfrm>
            <a:off x="1258888" y="4724400"/>
            <a:ext cx="241300" cy="1439863"/>
          </a:xfrm>
          <a:prstGeom prst="leftBrace">
            <a:avLst>
              <a:gd name="adj1" fmla="val 4956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115723" name="Text Box 11"/>
          <p:cNvSpPr txBox="1"/>
          <p:nvPr/>
        </p:nvSpPr>
        <p:spPr>
          <a:xfrm>
            <a:off x="4311650" y="1943100"/>
            <a:ext cx="46894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en-US" altLang="zh-CN" sz="3200" b="1" dirty="0" err="1">
                <a:solidFill>
                  <a:srgbClr val="FF0000"/>
                </a:solidFill>
                <a:latin typeface="楷体" charset="-122"/>
                <a:ea typeface="楷体" charset="-122"/>
              </a:rPr>
              <a:t>yú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，通“欤”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语气助词</a:t>
            </a:r>
          </a:p>
        </p:txBody>
      </p:sp>
      <p:sp>
        <p:nvSpPr>
          <p:cNvPr id="115724" name="Text Box 12"/>
          <p:cNvSpPr txBox="1"/>
          <p:nvPr/>
        </p:nvSpPr>
        <p:spPr>
          <a:xfrm>
            <a:off x="4138613" y="2528888"/>
            <a:ext cx="409575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为，给，替。介词</a:t>
            </a:r>
          </a:p>
        </p:txBody>
      </p:sp>
      <p:sp>
        <p:nvSpPr>
          <p:cNvPr id="115725" name="Text Box 13"/>
          <p:cNvSpPr txBox="1"/>
          <p:nvPr/>
        </p:nvSpPr>
        <p:spPr>
          <a:xfrm>
            <a:off x="4633913" y="3117850"/>
            <a:ext cx="2278062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和，连词</a:t>
            </a:r>
          </a:p>
        </p:txBody>
      </p:sp>
      <p:sp>
        <p:nvSpPr>
          <p:cNvPr id="115726" name="Text Box 14"/>
          <p:cNvSpPr txBox="1"/>
          <p:nvPr/>
        </p:nvSpPr>
        <p:spPr>
          <a:xfrm>
            <a:off x="5076825" y="3716338"/>
            <a:ext cx="378142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交好，亲近。动词</a:t>
            </a:r>
          </a:p>
        </p:txBody>
      </p:sp>
      <p:sp>
        <p:nvSpPr>
          <p:cNvPr id="115727" name="Text Box 15"/>
          <p:cNvSpPr txBox="1"/>
          <p:nvPr/>
        </p:nvSpPr>
        <p:spPr>
          <a:xfrm>
            <a:off x="5456238" y="4552950"/>
            <a:ext cx="2986087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容易。形容词</a:t>
            </a:r>
          </a:p>
        </p:txBody>
      </p:sp>
      <p:sp>
        <p:nvSpPr>
          <p:cNvPr id="115728" name="Text Box 16"/>
          <p:cNvSpPr txBox="1"/>
          <p:nvPr/>
        </p:nvSpPr>
        <p:spPr>
          <a:xfrm>
            <a:off x="5907088" y="5138738"/>
            <a:ext cx="2986087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轻易。副词</a:t>
            </a:r>
          </a:p>
        </p:txBody>
      </p:sp>
      <p:sp>
        <p:nvSpPr>
          <p:cNvPr id="115729" name="Text Box 17"/>
          <p:cNvSpPr txBox="1"/>
          <p:nvPr/>
        </p:nvSpPr>
        <p:spPr>
          <a:xfrm>
            <a:off x="4689475" y="5729288"/>
            <a:ext cx="276225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交换。动词</a:t>
            </a:r>
          </a:p>
        </p:txBody>
      </p:sp>
      <p:sp>
        <p:nvSpPr>
          <p:cNvPr id="115730" name="Text Box 18"/>
          <p:cNvSpPr txBox="1"/>
          <p:nvPr/>
        </p:nvSpPr>
        <p:spPr>
          <a:xfrm>
            <a:off x="4360863" y="1371600"/>
            <a:ext cx="2386012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给。动词</a:t>
            </a:r>
          </a:p>
        </p:txBody>
      </p:sp>
      <p:sp>
        <p:nvSpPr>
          <p:cNvPr id="27664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7665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7666" name="文本框 1"/>
          <p:cNvSpPr txBox="1"/>
          <p:nvPr/>
        </p:nvSpPr>
        <p:spPr>
          <a:xfrm>
            <a:off x="277813" y="220663"/>
            <a:ext cx="74168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一词多义（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1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/>
      <p:bldP spid="115717" grpId="0"/>
      <p:bldP spid="115718" grpId="0"/>
      <p:bldP spid="115719" grpId="0"/>
      <p:bldP spid="341001" grpId="0" bldLvl="0" animBg="1"/>
      <p:bldP spid="341003" grpId="0" bldLvl="0" animBg="1"/>
      <p:bldP spid="115723" grpId="0"/>
      <p:bldP spid="115724" grpId="0"/>
      <p:bldP spid="115725" grpId="0"/>
      <p:bldP spid="115726" grpId="0"/>
      <p:bldP spid="115727" grpId="0"/>
      <p:bldP spid="115728" grpId="0"/>
      <p:bldP spid="115729" grpId="0"/>
      <p:bldP spid="1157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9938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9939" name="矩形 230402"/>
          <p:cNvSpPr/>
          <p:nvPr/>
        </p:nvSpPr>
        <p:spPr>
          <a:xfrm>
            <a:off x="423863" y="1162050"/>
            <a:ext cx="8235950" cy="1081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、方其系燕父子以组，函梁君臣之首，入于太庙，还矢先王，而告以成功。</a:t>
            </a:r>
          </a:p>
        </p:txBody>
      </p:sp>
      <p:sp>
        <p:nvSpPr>
          <p:cNvPr id="39940" name="文本框 1"/>
          <p:cNvSpPr txBox="1"/>
          <p:nvPr/>
        </p:nvSpPr>
        <p:spPr>
          <a:xfrm>
            <a:off x="423863" y="4157663"/>
            <a:ext cx="7867650" cy="585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、忧劳可以兴国，逸豫可以亡身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自然之理也。</a:t>
            </a:r>
            <a:endParaRPr lang="zh-CN" altLang="en-US" sz="280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30404" name="矩形 230403"/>
          <p:cNvSpPr/>
          <p:nvPr/>
        </p:nvSpPr>
        <p:spPr>
          <a:xfrm>
            <a:off x="655638" y="2354263"/>
            <a:ext cx="7966075" cy="157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译：当他用绳子绑住燕王父子，用小木匣装着梁国君臣的头，走进祖庙，把箭交还到晋王的灵座前，把报仇成功的消息告诉晋王。</a:t>
            </a:r>
          </a:p>
        </p:txBody>
      </p:sp>
      <p:sp>
        <p:nvSpPr>
          <p:cNvPr id="230405" name="矩形 230404"/>
          <p:cNvSpPr/>
          <p:nvPr/>
        </p:nvSpPr>
        <p:spPr>
          <a:xfrm>
            <a:off x="611188" y="4941888"/>
            <a:ext cx="8235950" cy="1081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译：忧劳可以使国家兴盛，安乐可以使自身灭亡，这是自然的道理。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4" grpId="0"/>
      <p:bldP spid="2304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44034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/>
          <a:lstStyle/>
          <a:p>
            <a:endParaRPr lang="zh-CN" altLang="en-US"/>
          </a:p>
        </p:txBody>
      </p:sp>
      <p:pic>
        <p:nvPicPr>
          <p:cNvPr id="44035" name="图片 3" descr="截屏2020-04-15 下午4.13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41275"/>
            <a:ext cx="9104312" cy="677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/>
          <a:lstStyle/>
          <a:p>
            <a:endParaRPr lang="zh-CN" altLang="en-US"/>
          </a:p>
        </p:txBody>
      </p:sp>
      <p:pic>
        <p:nvPicPr>
          <p:cNvPr id="45059" name="图片 3" descr="截屏2020-04-15 下午4.13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-50800"/>
            <a:ext cx="9069387" cy="6789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0-05-14 下午2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10160"/>
            <a:ext cx="917194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0-05-14 下午2.09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5715"/>
            <a:ext cx="9168130" cy="6846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0-05-14 下午2.10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73025"/>
            <a:ext cx="9152890" cy="6711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0-05-14 下午2.1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13335"/>
            <a:ext cx="9057005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0-05-14 下午2.12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"/>
            <a:ext cx="9112885" cy="6880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2" name="内容占位符 2"/>
          <p:cNvSpPr>
            <a:spLocks noGrp="1" noRot="1"/>
          </p:cNvSpPr>
          <p:nvPr>
            <p:ph idx="1"/>
          </p:nvPr>
        </p:nvSpPr>
        <p:spPr>
          <a:ln/>
        </p:spPr>
        <p:txBody>
          <a:bodyPr anchor="t"/>
          <a:lstStyle/>
          <a:p>
            <a:endParaRPr lang="zh-CN" altLang="en-US"/>
          </a:p>
        </p:txBody>
      </p:sp>
      <p:pic>
        <p:nvPicPr>
          <p:cNvPr id="46083" name="图片 3" descr="截屏2020-04-15 下午4.41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19050"/>
            <a:ext cx="9126537" cy="689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7106" name="图片 3"/>
          <p:cNvPicPr>
            <a:picLocks noGrp="1" noRot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" y="6350"/>
            <a:ext cx="9121775" cy="6861175"/>
          </a:xfrm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Text Box 3"/>
          <p:cNvSpPr txBox="1"/>
          <p:nvPr/>
        </p:nvSpPr>
        <p:spPr>
          <a:xfrm>
            <a:off x="495300" y="2349500"/>
            <a:ext cx="5905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归</a:t>
            </a:r>
          </a:p>
        </p:txBody>
      </p:sp>
      <p:sp>
        <p:nvSpPr>
          <p:cNvPr id="116740" name="Text Box 4"/>
          <p:cNvSpPr txBox="1"/>
          <p:nvPr/>
        </p:nvSpPr>
        <p:spPr>
          <a:xfrm>
            <a:off x="1454150" y="1358900"/>
            <a:ext cx="5440363" cy="2428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而皆背晋以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归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梁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君臣相顾，不知所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归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而其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归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书也必速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若水之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归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下也</a:t>
            </a:r>
          </a:p>
        </p:txBody>
      </p:sp>
      <p:sp>
        <p:nvSpPr>
          <p:cNvPr id="342022" name="AutoShape 5"/>
          <p:cNvSpPr/>
          <p:nvPr/>
        </p:nvSpPr>
        <p:spPr>
          <a:xfrm>
            <a:off x="1258888" y="1628775"/>
            <a:ext cx="241300" cy="2025650"/>
          </a:xfrm>
          <a:prstGeom prst="leftBrace">
            <a:avLst>
              <a:gd name="adj1" fmla="val 6972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116742" name="Text Box 6"/>
          <p:cNvSpPr txBox="1"/>
          <p:nvPr/>
        </p:nvSpPr>
        <p:spPr>
          <a:xfrm>
            <a:off x="5562600" y="2039938"/>
            <a:ext cx="23399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返回</a:t>
            </a:r>
          </a:p>
        </p:txBody>
      </p:sp>
      <p:sp>
        <p:nvSpPr>
          <p:cNvPr id="116743" name="Text Box 7"/>
          <p:cNvSpPr txBox="1"/>
          <p:nvPr/>
        </p:nvSpPr>
        <p:spPr>
          <a:xfrm>
            <a:off x="4797425" y="2619375"/>
            <a:ext cx="2160588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归还</a:t>
            </a:r>
          </a:p>
        </p:txBody>
      </p:sp>
      <p:sp>
        <p:nvSpPr>
          <p:cNvPr id="116744" name="Text Box 8"/>
          <p:cNvSpPr txBox="1"/>
          <p:nvPr/>
        </p:nvSpPr>
        <p:spPr>
          <a:xfrm>
            <a:off x="4346575" y="3208338"/>
            <a:ext cx="331311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归聚，汇聚</a:t>
            </a:r>
          </a:p>
        </p:txBody>
      </p:sp>
      <p:sp>
        <p:nvSpPr>
          <p:cNvPr id="116745" name="Text Box 9"/>
          <p:cNvSpPr txBox="1"/>
          <p:nvPr/>
        </p:nvSpPr>
        <p:spPr>
          <a:xfrm>
            <a:off x="4572000" y="1462088"/>
            <a:ext cx="43211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归附，依附</a:t>
            </a:r>
          </a:p>
        </p:txBody>
      </p:sp>
      <p:sp>
        <p:nvSpPr>
          <p:cNvPr id="116746" name="Text Box 10"/>
          <p:cNvSpPr txBox="1"/>
          <p:nvPr/>
        </p:nvSpPr>
        <p:spPr>
          <a:xfrm>
            <a:off x="468313" y="4775200"/>
            <a:ext cx="5905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告</a:t>
            </a:r>
          </a:p>
        </p:txBody>
      </p:sp>
      <p:sp>
        <p:nvSpPr>
          <p:cNvPr id="116747" name="Text Box 11"/>
          <p:cNvSpPr txBox="1"/>
          <p:nvPr/>
        </p:nvSpPr>
        <p:spPr>
          <a:xfrm>
            <a:off x="1465263" y="4105275"/>
            <a:ext cx="4264025" cy="1844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以三矢赐庄宗而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告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之曰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遣从事以一少牢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告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庙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还矢先王，而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告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以成功</a:t>
            </a:r>
            <a:endParaRPr lang="zh-CN" altLang="en-US" sz="3200" dirty="0">
              <a:latin typeface="楷体" charset="-122"/>
              <a:ea typeface="楷体" charset="-122"/>
            </a:endParaRPr>
          </a:p>
        </p:txBody>
      </p:sp>
      <p:sp>
        <p:nvSpPr>
          <p:cNvPr id="342029" name="AutoShape 12"/>
          <p:cNvSpPr/>
          <p:nvPr/>
        </p:nvSpPr>
        <p:spPr>
          <a:xfrm>
            <a:off x="1258888" y="4365625"/>
            <a:ext cx="225425" cy="1414463"/>
          </a:xfrm>
          <a:prstGeom prst="leftBrace">
            <a:avLst>
              <a:gd name="adj1" fmla="val 52114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116749" name="Text Box 13"/>
          <p:cNvSpPr txBox="1"/>
          <p:nvPr/>
        </p:nvSpPr>
        <p:spPr>
          <a:xfrm>
            <a:off x="5864225" y="4194175"/>
            <a:ext cx="2568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告诉</a:t>
            </a:r>
          </a:p>
        </p:txBody>
      </p:sp>
      <p:sp>
        <p:nvSpPr>
          <p:cNvPr id="116750" name="Text Box 14"/>
          <p:cNvSpPr txBox="1"/>
          <p:nvPr/>
        </p:nvSpPr>
        <p:spPr>
          <a:xfrm>
            <a:off x="5459413" y="4784725"/>
            <a:ext cx="2568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祭告</a:t>
            </a:r>
          </a:p>
        </p:txBody>
      </p:sp>
      <p:sp>
        <p:nvSpPr>
          <p:cNvPr id="116751" name="Text Box 15"/>
          <p:cNvSpPr txBox="1"/>
          <p:nvPr/>
        </p:nvSpPr>
        <p:spPr>
          <a:xfrm>
            <a:off x="5864225" y="5357813"/>
            <a:ext cx="25685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禀告</a:t>
            </a:r>
          </a:p>
        </p:txBody>
      </p:sp>
      <p:sp>
        <p:nvSpPr>
          <p:cNvPr id="28686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8687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8688" name="文本框 1"/>
          <p:cNvSpPr txBox="1"/>
          <p:nvPr/>
        </p:nvSpPr>
        <p:spPr>
          <a:xfrm>
            <a:off x="277813" y="220663"/>
            <a:ext cx="73818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一词多义（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2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40" grpId="0"/>
      <p:bldP spid="342022" grpId="0" bldLvl="0" animBg="1"/>
      <p:bldP spid="116742" grpId="0"/>
      <p:bldP spid="116743" grpId="0"/>
      <p:bldP spid="116744" grpId="0"/>
      <p:bldP spid="116745" grpId="0"/>
      <p:bldP spid="116746" grpId="0"/>
      <p:bldP spid="116747" grpId="0"/>
      <p:bldP spid="342029" grpId="0" bldLvl="0" animBg="1"/>
      <p:bldP spid="116749" grpId="0"/>
      <p:bldP spid="116750" grpId="0"/>
      <p:bldP spid="1167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lstStyle/>
          <a:p>
            <a:endParaRPr lang="zh-CN" altLang="en-US"/>
          </a:p>
        </p:txBody>
      </p:sp>
      <p:pic>
        <p:nvPicPr>
          <p:cNvPr id="48131" name="图片 3" descr="截屏2020-04-18 下午6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-7937"/>
            <a:ext cx="9137650" cy="692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325" y="952500"/>
            <a:ext cx="52517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1、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于时</a:t>
            </a:r>
            <a:r>
              <a:rPr kumimoji="0" lang="zh-CN" altLang="en-US" sz="2800" b="1" u="sng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风波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未静    归去来兮辞</a:t>
            </a: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 </a:t>
            </a:r>
            <a:endParaRPr kumimoji="0" lang="en-US" altLang="x-none" sz="2800" b="1" kern="1200" cap="none" spc="0" normalizeH="0" baseline="0" noProof="1">
              <a:effectLst>
                <a:outerShdw blurRad="38100" dist="38100" dir="2700000">
                  <a:srgbClr val="FFFFFF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325" y="1379538"/>
            <a:ext cx="8561388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古义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：指战乱。</a:t>
            </a: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今义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：风浪，常用来比喻纠纷或乱子。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1774825"/>
            <a:ext cx="2143125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2、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尝从</a:t>
            </a:r>
            <a:r>
              <a:rPr kumimoji="0" lang="zh-CN" altLang="en-US" sz="2800" b="1" u="sng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人事</a:t>
            </a:r>
            <a:endParaRPr kumimoji="0" lang="zh-CN" altLang="en-US" sz="2800" b="1" u="sng" kern="1200" cap="none" spc="0" normalizeH="0" baseline="0" noProof="1">
              <a:effectLst>
                <a:outerShdw blurRad="38100" dist="38100" dir="2700000">
                  <a:srgbClr val="FFFFFF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325" y="2203450"/>
            <a:ext cx="8326438" cy="12525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古义：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指做官。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今义：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常用义，人的离合，境遇，存亡等情况，或关于工作人员的录用，培养，调配，奖罚等工作。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4325" y="3270250"/>
            <a:ext cx="3679825" cy="644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3、</a:t>
            </a:r>
            <a:r>
              <a:rPr kumimoji="0" lang="zh-CN" altLang="en-US" sz="2800" b="1" u="sng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寻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程氏妹丧于武昌</a:t>
            </a:r>
            <a:r>
              <a:rPr kumimoji="0" lang="zh-CN" altLang="en-US" sz="36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4325" y="3743325"/>
            <a:ext cx="8510588" cy="542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 </a:t>
            </a: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古义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：不久。</a:t>
            </a: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今义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：常用义为“寻找”“追寻”等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4325" y="4140200"/>
            <a:ext cx="2457450" cy="644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4、</a:t>
            </a:r>
            <a:r>
              <a:rPr kumimoji="0" lang="zh-CN" altLang="en-US" sz="2800" b="1" u="sng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幼稚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盈室 </a:t>
            </a:r>
            <a:r>
              <a:rPr kumimoji="0" lang="zh-CN" altLang="en-US" sz="36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25" y="4613275"/>
            <a:ext cx="7832725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古义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：小孩。</a:t>
            </a: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今义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：指不成熟的做法。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325" y="5008563"/>
            <a:ext cx="2968625" cy="644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5、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于是怅然</a:t>
            </a:r>
            <a:r>
              <a:rPr kumimoji="0" lang="zh-CN" altLang="en-US" sz="2800" b="1" u="sng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慷慨</a:t>
            </a:r>
            <a:r>
              <a:rPr kumimoji="0" lang="zh-CN" altLang="en-US" sz="36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325" y="5481638"/>
            <a:ext cx="6061075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0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古义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：感慨。</a:t>
            </a:r>
            <a:r>
              <a:rPr kumimoji="0" lang="zh-CN" altLang="en-US" sz="24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今义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cs typeface="+mn-ea"/>
                <a:sym typeface="+mn-ea"/>
              </a:rPr>
              <a:t>：指大方的行为。</a:t>
            </a: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22529"/>
          <p:cNvSpPr txBox="1"/>
          <p:nvPr/>
        </p:nvSpPr>
        <p:spPr>
          <a:xfrm>
            <a:off x="323850" y="1484313"/>
            <a:ext cx="2217738" cy="706438"/>
          </a:xfrm>
          <a:prstGeom prst="rect">
            <a:avLst/>
          </a:prstGeom>
          <a:noFill/>
          <a:ln w="9525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0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迷你简雪峰" pitchFamily="1" charset="-122"/>
                <a:cs typeface="+mn-cs"/>
              </a:rPr>
              <a:t>特殊句式</a:t>
            </a:r>
          </a:p>
        </p:txBody>
      </p:sp>
      <p:sp>
        <p:nvSpPr>
          <p:cNvPr id="22531" name="矩形 22530"/>
          <p:cNvSpPr/>
          <p:nvPr/>
        </p:nvSpPr>
        <p:spPr>
          <a:xfrm>
            <a:off x="755650" y="2430463"/>
            <a:ext cx="3854450" cy="6445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①遂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见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用于小邑　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2" name="矩形 22531"/>
          <p:cNvSpPr/>
          <p:nvPr/>
        </p:nvSpPr>
        <p:spPr>
          <a:xfrm>
            <a:off x="684213" y="3184525"/>
            <a:ext cx="4760913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②寻程氏妹丧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于武昌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　</a:t>
            </a:r>
            <a:endParaRPr kumimoji="0" lang="zh-CN" altLang="en-US" sz="1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3" name="矩形 22532"/>
          <p:cNvSpPr/>
          <p:nvPr/>
        </p:nvSpPr>
        <p:spPr>
          <a:xfrm>
            <a:off x="1403350" y="3940175"/>
            <a:ext cx="2471738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皆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口腹自役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4" name="矩形 22533"/>
          <p:cNvSpPr/>
          <p:nvPr/>
        </p:nvSpPr>
        <p:spPr>
          <a:xfrm>
            <a:off x="4787900" y="2511425"/>
            <a:ext cx="3844925" cy="644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（见：被）被动句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5" name="矩形 22534"/>
          <p:cNvSpPr/>
          <p:nvPr/>
        </p:nvSpPr>
        <p:spPr>
          <a:xfrm>
            <a:off x="5435600" y="3213100"/>
            <a:ext cx="2014538" cy="644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状语后置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6" name="矩形 22535"/>
          <p:cNvSpPr/>
          <p:nvPr/>
        </p:nvSpPr>
        <p:spPr>
          <a:xfrm>
            <a:off x="5219700" y="4132263"/>
            <a:ext cx="2665413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宋体" pitchFamily="2" charset="-122"/>
                <a:cs typeface="+mn-ea"/>
              </a:rPr>
              <a:t>判断句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0184" name="矩形 22536"/>
          <p:cNvSpPr/>
          <p:nvPr/>
        </p:nvSpPr>
        <p:spPr>
          <a:xfrm>
            <a:off x="684213" y="4022725"/>
            <a:ext cx="641350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600" b="1" dirty="0">
                <a:latin typeface="Arial" panose="020B0604020202090204" pitchFamily="34" charset="0"/>
                <a:ea typeface="宋体" pitchFamily="2" charset="-122"/>
              </a:rPr>
              <a:t>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  <p:bldP spid="22535" grpId="0"/>
      <p:bldP spid="225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/>
          <p:nvPr/>
        </p:nvSpPr>
        <p:spPr>
          <a:xfrm>
            <a:off x="0" y="1541463"/>
            <a:ext cx="7297738" cy="40782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归去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来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兮</a:t>
            </a:r>
          </a:p>
          <a:p>
            <a:pPr indent="0">
              <a:lnSpc>
                <a:spcPct val="120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既自以心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为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形役</a:t>
            </a:r>
          </a:p>
          <a:p>
            <a:pPr indent="0">
              <a:lnSpc>
                <a:spcPct val="120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悟已往之不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谏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，知来者之可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追</a:t>
            </a:r>
          </a:p>
          <a:p>
            <a:pPr indent="0">
              <a:lnSpc>
                <a:spcPct val="120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觉今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是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而昨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非</a:t>
            </a:r>
            <a:br>
              <a:rPr lang="zh-CN" altLang="en-US" sz="2400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</a:b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载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欣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载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奔</a:t>
            </a:r>
          </a:p>
          <a:p>
            <a:pPr indent="0">
              <a:lnSpc>
                <a:spcPct val="120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三径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就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荒</a:t>
            </a:r>
          </a:p>
          <a:p>
            <a:pPr indent="0">
              <a:lnSpc>
                <a:spcPct val="120000"/>
              </a:lnSpc>
            </a:pP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引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壶觞以自酌，</a:t>
            </a:r>
            <a:r>
              <a:rPr lang="zh-CN" altLang="en-US" sz="2400" b="1" u="sng" dirty="0">
                <a:latin typeface="Arial" panose="020B0604020202090204" pitchFamily="34" charset="0"/>
                <a:ea typeface="黑体" pitchFamily="1" charset="-122"/>
              </a:rPr>
              <a:t>眄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庭柯以</a:t>
            </a:r>
            <a:r>
              <a:rPr lang="zh-CN" altLang="en-US" sz="2400" b="1" u="sng" dirty="0">
                <a:latin typeface="Arial" panose="020B0604020202090204" pitchFamily="34" charset="0"/>
                <a:ea typeface="黑体" pitchFamily="1" charset="-122"/>
              </a:rPr>
              <a:t>怡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颜</a:t>
            </a:r>
          </a:p>
          <a:p>
            <a:pPr indent="0">
              <a:lnSpc>
                <a:spcPct val="120000"/>
              </a:lnSpc>
            </a:pP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审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容膝之易安</a:t>
            </a:r>
          </a:p>
          <a:p>
            <a:pPr indent="0">
              <a:lnSpc>
                <a:spcPct val="120000"/>
              </a:lnSpc>
            </a:pPr>
            <a:r>
              <a:rPr lang="zh-CN" altLang="en-US" sz="2400" b="1" u="sng" dirty="0">
                <a:latin typeface="Arial" panose="020B0604020202090204" pitchFamily="34" charset="0"/>
                <a:ea typeface="黑体" pitchFamily="1" charset="-122"/>
              </a:rPr>
              <a:t>策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扶老以流憩，时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矫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首而遐观</a:t>
            </a:r>
          </a:p>
        </p:txBody>
      </p:sp>
      <p:sp>
        <p:nvSpPr>
          <p:cNvPr id="39939" name="Text Box 4"/>
          <p:cNvSpPr txBox="1"/>
          <p:nvPr/>
        </p:nvSpPr>
        <p:spPr>
          <a:xfrm>
            <a:off x="4392613" y="1665288"/>
            <a:ext cx="4427538" cy="38306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助词，无义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表被动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劝止 </a:t>
            </a:r>
            <a:r>
              <a:rPr kumimoji="0" lang="en-US" altLang="x-none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/</a:t>
            </a: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补救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正确 </a:t>
            </a:r>
            <a:r>
              <a:rPr kumimoji="0" lang="en-US" altLang="x-none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/</a:t>
            </a: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错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4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一边</a:t>
            </a:r>
            <a:r>
              <a:rPr kumimoji="0" lang="en-US" altLang="x-none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MS Gothic" pitchFamily="49" charset="-128"/>
                <a:ea typeface="黑体" pitchFamily="1" charset="-122"/>
                <a:cs typeface="+mn-ea"/>
              </a:rPr>
              <a:t>……</a:t>
            </a: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一边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4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接近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举 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明白、知道</a:t>
            </a:r>
            <a:endParaRPr kumimoji="0" lang="zh-CN" altLang="en-US" sz="20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拄着、举</a:t>
            </a:r>
            <a:endParaRPr kumimoji="0" lang="zh-CN" altLang="en-US" sz="2000" b="1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</p:txBody>
      </p:sp>
      <p:pic>
        <p:nvPicPr>
          <p:cNvPr id="51203" name="图片 39939" descr="CD002936-0063"/>
          <p:cNvPicPr>
            <a:picLocks noChangeAspect="1"/>
          </p:cNvPicPr>
          <p:nvPr/>
        </p:nvPicPr>
        <p:blipFill>
          <a:blip r:embed="rId2">
            <a:clrChange>
              <a:clrFrom>
                <a:srgbClr val="F4EDE3"/>
              </a:clrFrom>
              <a:clrTo>
                <a:srgbClr val="F4EDE3">
                  <a:alpha val="0"/>
                </a:srgbClr>
              </a:clrTo>
            </a:clrChange>
          </a:blip>
          <a:srcRect l="30180"/>
          <a:stretch>
            <a:fillRect/>
          </a:stretch>
        </p:blipFill>
        <p:spPr>
          <a:xfrm>
            <a:off x="7812088" y="2133600"/>
            <a:ext cx="1476375" cy="3214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4" name="文本框 2"/>
          <p:cNvSpPr txBox="1"/>
          <p:nvPr/>
        </p:nvSpPr>
        <p:spPr>
          <a:xfrm>
            <a:off x="2555875" y="857250"/>
            <a:ext cx="240982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600" dirty="0">
                <a:latin typeface="Arial" panose="020B0604020202090204" pitchFamily="34" charset="0"/>
                <a:ea typeface="宋体" pitchFamily="2" charset="-122"/>
              </a:rPr>
              <a:t>重点字词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6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charRg st="6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charRg st="6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939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939">
                                            <p:txEl>
                                              <p:charRg st="1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2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939">
                                            <p:txEl>
                                              <p:charRg st="2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939">
                                            <p:txEl>
                                              <p:charRg st="2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34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39">
                                            <p:txEl>
                                              <p:charRg st="34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39">
                                            <p:txEl>
                                              <p:charRg st="34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41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39">
                                            <p:txEl>
                                              <p:charRg st="41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939">
                                            <p:txEl>
                                              <p:charRg st="41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44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939">
                                            <p:txEl>
                                              <p:charRg st="44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939">
                                            <p:txEl>
                                              <p:charRg st="44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939">
                                            <p:txEl>
                                              <p:char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/>
          <p:nvPr/>
        </p:nvSpPr>
        <p:spPr>
          <a:xfrm>
            <a:off x="395288" y="1384300"/>
            <a:ext cx="3889375" cy="45751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0">
              <a:lnSpc>
                <a:spcPct val="135000"/>
              </a:lnSpc>
            </a:pP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景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翳翳以将入</a:t>
            </a:r>
            <a:b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</a:b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请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息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交以绝遊</a:t>
            </a:r>
          </a:p>
          <a:p>
            <a:pPr indent="0">
              <a:lnSpc>
                <a:spcPct val="135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感吾生之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行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休</a:t>
            </a:r>
          </a:p>
          <a:p>
            <a:pPr indent="0">
              <a:lnSpc>
                <a:spcPct val="135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曷不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委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心任去留</a:t>
            </a:r>
          </a:p>
          <a:p>
            <a:pPr indent="0">
              <a:lnSpc>
                <a:spcPct val="135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胡为乎遑遑欲何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之</a:t>
            </a:r>
          </a:p>
          <a:p>
            <a:pPr indent="0">
              <a:lnSpc>
                <a:spcPct val="135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帝乡不可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期</a:t>
            </a:r>
          </a:p>
          <a:p>
            <a:pPr indent="0">
              <a:lnSpc>
                <a:spcPct val="135000"/>
              </a:lnSpc>
            </a:pP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登东皋以</a:t>
            </a: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舒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啸</a:t>
            </a:r>
          </a:p>
          <a:p>
            <a:pPr indent="0">
              <a:lnSpc>
                <a:spcPct val="135000"/>
              </a:lnSpc>
            </a:pPr>
            <a:r>
              <a:rPr lang="zh-CN" altLang="en-US" sz="2400" b="1" u="sng" dirty="0">
                <a:solidFill>
                  <a:srgbClr val="FF0000"/>
                </a:solidFill>
                <a:latin typeface="Arial" panose="020B0604020202090204" pitchFamily="34" charset="0"/>
                <a:ea typeface="黑体" pitchFamily="1" charset="-122"/>
              </a:rPr>
              <a:t>聊</a:t>
            </a:r>
            <a: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  <a:t>乘化以归尽</a:t>
            </a:r>
            <a:br>
              <a:rPr lang="zh-CN" altLang="en-US" sz="2400" dirty="0">
                <a:latin typeface="Arial" panose="020B0604020202090204" pitchFamily="34" charset="0"/>
                <a:ea typeface="黑体" pitchFamily="1" charset="-122"/>
              </a:rPr>
            </a:br>
            <a:endParaRPr lang="zh-CN" altLang="en-US" sz="2400" dirty="0">
              <a:latin typeface="Arial" panose="020B0604020202090204" pitchFamily="34" charset="0"/>
              <a:ea typeface="黑体" pitchFamily="1" charset="-122"/>
            </a:endParaRPr>
          </a:p>
        </p:txBody>
      </p:sp>
      <p:sp>
        <p:nvSpPr>
          <p:cNvPr id="40963" name="Text Box 3"/>
          <p:cNvSpPr txBox="1"/>
          <p:nvPr/>
        </p:nvSpPr>
        <p:spPr>
          <a:xfrm>
            <a:off x="3814763" y="1382713"/>
            <a:ext cx="4700588" cy="4575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日光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停息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将要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随、顺从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往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至、及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放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ea"/>
              </a:rPr>
              <a:t>姑且</a:t>
            </a: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R="0" defTabSz="914400">
              <a:lnSpc>
                <a:spcPct val="135000"/>
              </a:lnSpc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90204" pitchFamily="34" charset="0"/>
              <a:ea typeface="黑体" pitchFamily="1" charset="-122"/>
              <a:cs typeface="+mn-cs"/>
            </a:endParaRPr>
          </a:p>
        </p:txBody>
      </p:sp>
      <p:pic>
        <p:nvPicPr>
          <p:cNvPr id="52227" name="图片 40963" descr="图片1"/>
          <p:cNvPicPr>
            <a:picLocks noChangeAspect="1"/>
          </p:cNvPicPr>
          <p:nvPr/>
        </p:nvPicPr>
        <p:blipFill>
          <a:blip r:embed="rId2"/>
          <a:srcRect l="70906" t="3125" b="3125"/>
          <a:stretch>
            <a:fillRect/>
          </a:stretch>
        </p:blipFill>
        <p:spPr>
          <a:xfrm>
            <a:off x="6300788" y="857250"/>
            <a:ext cx="2843212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>
          <a:xfrm>
            <a:off x="179388" y="1431925"/>
            <a:ext cx="8964613" cy="4521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1.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田园将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芜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，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胡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不归？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译：家里的田园将要荒芜了，为什么还不回去？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2.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既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窈窕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以寻壑，亦崎岖而经丘。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译：既顺着幽深曲折的溪流寻山谷，又沿着崎岖不平的山路穿过山丘。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3.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富贵非吾愿，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帝乡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不可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期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译：富贵本非我愿，神仙居住的地方没法到。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4.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聊乘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化以归尽，乐夫天命复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奚疑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？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译：暂且顺着自然的变化度到生命的尽头，乐天安命，再也不要怀疑什么了。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179388" y="944563"/>
            <a:ext cx="592613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彩云" pitchFamily="2" charset="-122"/>
                <a:ea typeface="华文彩云" pitchFamily="2" charset="-122"/>
                <a:cs typeface="+mn-cs"/>
              </a:rPr>
              <a:t>翻译下列句子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文本框 54273"/>
          <p:cNvSpPr txBox="1"/>
          <p:nvPr/>
        </p:nvSpPr>
        <p:spPr>
          <a:xfrm>
            <a:off x="3059113" y="1268413"/>
            <a:ext cx="2895600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通假字</a:t>
            </a:r>
          </a:p>
        </p:txBody>
      </p:sp>
      <p:sp>
        <p:nvSpPr>
          <p:cNvPr id="2" name="文本框 54274"/>
          <p:cNvSpPr txBox="1"/>
          <p:nvPr/>
        </p:nvSpPr>
        <p:spPr>
          <a:xfrm>
            <a:off x="250825" y="2187575"/>
            <a:ext cx="8172450" cy="9779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4800" b="1" dirty="0"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</a:rPr>
              <a:t>　　</a:t>
            </a:r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乃瞻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衡</a:t>
            </a:r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宇（</a:t>
            </a:r>
            <a:r>
              <a:rPr lang="zh-CN" altLang="en-US" sz="3600" b="1" dirty="0">
                <a:solidFill>
                  <a:schemeClr val="bg1"/>
                </a:solidFill>
                <a:latin typeface="黑体" pitchFamily="1" charset="-122"/>
                <a:ea typeface="黑体" pitchFamily="1" charset="-122"/>
              </a:rPr>
              <a:t>衡，通“横”</a:t>
            </a:r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） </a:t>
            </a:r>
          </a:p>
        </p:txBody>
      </p:sp>
      <p:sp>
        <p:nvSpPr>
          <p:cNvPr id="51203" name="文本框 54275"/>
          <p:cNvSpPr txBox="1"/>
          <p:nvPr/>
        </p:nvSpPr>
        <p:spPr>
          <a:xfrm>
            <a:off x="3851275" y="2397125"/>
            <a:ext cx="33115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itchFamily="1" charset="-122"/>
                <a:ea typeface="黑体" pitchFamily="1" charset="-122"/>
              </a:rPr>
              <a:t>衡，通“横”</a:t>
            </a:r>
          </a:p>
        </p:txBody>
      </p:sp>
      <p:pic>
        <p:nvPicPr>
          <p:cNvPr id="54276" name="图片 54276" descr="CD002936-0063"/>
          <p:cNvPicPr>
            <a:picLocks noChangeAspect="1"/>
          </p:cNvPicPr>
          <p:nvPr/>
        </p:nvPicPr>
        <p:blipFill>
          <a:blip r:embed="rId2">
            <a:clrChange>
              <a:clrFrom>
                <a:srgbClr val="F4EDE3"/>
              </a:clrFrom>
              <a:clrTo>
                <a:srgbClr val="F4EDE3">
                  <a:alpha val="0"/>
                </a:srgbClr>
              </a:clrTo>
            </a:clrChange>
          </a:blip>
          <a:srcRect l="30180"/>
          <a:stretch>
            <a:fillRect/>
          </a:stretch>
        </p:blipFill>
        <p:spPr>
          <a:xfrm>
            <a:off x="0" y="857250"/>
            <a:ext cx="1476375" cy="3214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58369"/>
          <p:cNvSpPr>
            <a:spLocks noChangeAspect="1"/>
          </p:cNvSpPr>
          <p:nvPr/>
        </p:nvSpPr>
        <p:spPr>
          <a:xfrm>
            <a:off x="155575" y="892175"/>
            <a:ext cx="3048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/>
            <a:endParaRPr lang="zh-CN" altLang="en-US" sz="36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5298" name="矩形 58370"/>
          <p:cNvSpPr>
            <a:spLocks noChangeAspect="1"/>
          </p:cNvSpPr>
          <p:nvPr/>
        </p:nvSpPr>
        <p:spPr>
          <a:xfrm>
            <a:off x="4419600" y="3314700"/>
            <a:ext cx="3048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/>
            <a:endParaRPr lang="zh-CN" altLang="en-US" sz="36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5299" name="矩形 58371"/>
          <p:cNvSpPr>
            <a:spLocks noChangeAspect="1"/>
          </p:cNvSpPr>
          <p:nvPr/>
        </p:nvSpPr>
        <p:spPr>
          <a:xfrm>
            <a:off x="4419600" y="3314700"/>
            <a:ext cx="304800" cy="22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/>
            <a:endParaRPr lang="zh-CN" altLang="en-US" sz="36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5300" name="文本框 58372"/>
          <p:cNvSpPr txBox="1"/>
          <p:nvPr/>
        </p:nvSpPr>
        <p:spPr>
          <a:xfrm>
            <a:off x="3059113" y="2187575"/>
            <a:ext cx="9366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endParaRPr lang="zh-CN" altLang="en-US" sz="1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8374" name="文本框 58373"/>
          <p:cNvSpPr txBox="1"/>
          <p:nvPr/>
        </p:nvSpPr>
        <p:spPr>
          <a:xfrm>
            <a:off x="2987675" y="898525"/>
            <a:ext cx="3168650" cy="522288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古今异义</a:t>
            </a:r>
          </a:p>
        </p:txBody>
      </p:sp>
      <p:sp>
        <p:nvSpPr>
          <p:cNvPr id="58375" name="矩形 58374"/>
          <p:cNvSpPr/>
          <p:nvPr/>
        </p:nvSpPr>
        <p:spPr>
          <a:xfrm>
            <a:off x="250825" y="1863725"/>
            <a:ext cx="9144000" cy="1555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① 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扶老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以流憩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503050405090304" pitchFamily="2" charset="0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②悦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亲戚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情话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 </a:t>
            </a:r>
          </a:p>
        </p:txBody>
      </p:sp>
      <p:sp>
        <p:nvSpPr>
          <p:cNvPr id="58376" name="矩形 58375"/>
          <p:cNvSpPr/>
          <p:nvPr/>
        </p:nvSpPr>
        <p:spPr>
          <a:xfrm>
            <a:off x="460375" y="2411413"/>
            <a:ext cx="53752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扶老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：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ea"/>
              </a:rPr>
              <a:t>古义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，拐杖；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ea"/>
              </a:rPr>
              <a:t>今义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，扶持老人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</p:txBody>
      </p:sp>
      <p:sp>
        <p:nvSpPr>
          <p:cNvPr id="58377" name="文本框 58376"/>
          <p:cNvSpPr txBox="1"/>
          <p:nvPr/>
        </p:nvSpPr>
        <p:spPr>
          <a:xfrm>
            <a:off x="385763" y="3417888"/>
            <a:ext cx="8496300" cy="2060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chemeClr val="accent2"/>
                </a:solidFill>
                <a:latin typeface="黑体" pitchFamily="1" charset="-122"/>
                <a:ea typeface="黑体" pitchFamily="1" charset="-122"/>
                <a:cs typeface="+mn-cs"/>
              </a:rPr>
              <a:t>亲戚</a:t>
            </a:r>
            <a:r>
              <a:rPr kumimoji="0" lang="zh-CN" altLang="en-US" sz="2400" b="1" kern="1200" cap="none" spc="0" normalizeH="0" baseline="0" noProof="0" dirty="0">
                <a:solidFill>
                  <a:srgbClr val="FF0066"/>
                </a:solidFill>
                <a:latin typeface="黑体" pitchFamily="1" charset="-122"/>
                <a:ea typeface="黑体" pitchFamily="1" charset="-122"/>
                <a:cs typeface="+mn-cs"/>
              </a:rPr>
              <a:t>：</a:t>
            </a:r>
            <a:r>
              <a:rPr kumimoji="0" lang="zh-CN" altLang="en-US" sz="24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黑体" pitchFamily="1" charset="-122"/>
                <a:cs typeface="+mn-cs"/>
              </a:rPr>
              <a:t>古义</a:t>
            </a:r>
            <a:r>
              <a:rPr kumimoji="0" lang="zh-CN" altLang="en-US" sz="2400" b="1" kern="1200" cap="none" spc="0" normalizeH="0" baseline="0" noProof="0" dirty="0">
                <a:solidFill>
                  <a:srgbClr val="FF0066"/>
                </a:solidFill>
                <a:latin typeface="黑体" pitchFamily="1" charset="-122"/>
                <a:ea typeface="黑体" pitchFamily="1" charset="-122"/>
                <a:cs typeface="+mn-cs"/>
              </a:rPr>
              <a:t>，古指内外亲戚，包括父母和兄弟；</a:t>
            </a:r>
            <a:r>
              <a:rPr kumimoji="0" lang="zh-CN" altLang="en-US" sz="24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黑体" pitchFamily="1" charset="-122"/>
                <a:cs typeface="+mn-cs"/>
              </a:rPr>
              <a:t>今义</a:t>
            </a:r>
            <a:r>
              <a:rPr kumimoji="0" lang="zh-CN" altLang="en-US" sz="2400" b="1" kern="1200" cap="none" spc="0" normalizeH="0" baseline="0" noProof="0" dirty="0">
                <a:solidFill>
                  <a:srgbClr val="FF0066"/>
                </a:solidFill>
                <a:latin typeface="黑体" pitchFamily="1" charset="-122"/>
                <a:ea typeface="黑体" pitchFamily="1" charset="-122"/>
                <a:cs typeface="+mn-cs"/>
              </a:rPr>
              <a:t>，跟自己家庭有婚姻关系或血统关系的人</a:t>
            </a:r>
            <a:r>
              <a:rPr kumimoji="0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新魏" pitchFamily="2" charset="-122"/>
                <a:cs typeface="+mn-cs"/>
              </a:rPr>
              <a:t>。（今义，除父母兄弟姐妹以外的亲 属。词义所指范围缩小了。）</a:t>
            </a:r>
          </a:p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accent2"/>
                </a:solidFill>
                <a:latin typeface="黑体" pitchFamily="1" charset="-122"/>
                <a:ea typeface="黑体" pitchFamily="1" charset="-122"/>
                <a:cs typeface="+mn-cs"/>
              </a:rPr>
              <a:t>情话</a:t>
            </a:r>
            <a:r>
              <a:rPr kumimoji="0" lang="zh-CN" altLang="en-US" sz="2800" b="1" kern="1200" cap="none" spc="0" normalizeH="0" baseline="0" noProof="0" dirty="0">
                <a:solidFill>
                  <a:srgbClr val="FF0066"/>
                </a:solidFill>
                <a:latin typeface="黑体" pitchFamily="1" charset="-122"/>
                <a:ea typeface="黑体" pitchFamily="1" charset="-122"/>
                <a:cs typeface="+mn-cs"/>
              </a:rPr>
              <a:t>：</a:t>
            </a:r>
            <a:r>
              <a:rPr kumimoji="0" lang="zh-CN" altLang="en-US" sz="28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黑体" pitchFamily="1" charset="-122"/>
                <a:cs typeface="+mn-cs"/>
              </a:rPr>
              <a:t>古义</a:t>
            </a:r>
            <a:r>
              <a:rPr kumimoji="0" lang="zh-CN" altLang="en-US" sz="2800" b="1" kern="1200" cap="none" spc="0" normalizeH="0" baseline="0" noProof="0" dirty="0">
                <a:solidFill>
                  <a:srgbClr val="FF0066"/>
                </a:solidFill>
                <a:latin typeface="黑体" pitchFamily="1" charset="-122"/>
                <a:ea typeface="黑体" pitchFamily="1" charset="-122"/>
                <a:cs typeface="+mn-cs"/>
              </a:rPr>
              <a:t>，知心话； </a:t>
            </a:r>
          </a:p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黑体" pitchFamily="1" charset="-122"/>
                <a:cs typeface="+mn-cs"/>
              </a:rPr>
              <a:t>             </a:t>
            </a:r>
            <a:endParaRPr kumimoji="0" lang="zh-CN" altLang="en-US" sz="2800" b="1" kern="1200" cap="none" spc="0" normalizeH="0" baseline="0" noProof="0" dirty="0">
              <a:solidFill>
                <a:srgbClr val="FF0066"/>
              </a:solidFill>
              <a:latin typeface="黑体" pitchFamily="1" charset="-122"/>
              <a:ea typeface="黑体" pitchFamily="1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6" grpId="0"/>
      <p:bldP spid="583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文本框 59393"/>
          <p:cNvSpPr txBox="1"/>
          <p:nvPr/>
        </p:nvSpPr>
        <p:spPr>
          <a:xfrm>
            <a:off x="2938463" y="952500"/>
            <a:ext cx="2808288" cy="58420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古今异义</a:t>
            </a:r>
          </a:p>
        </p:txBody>
      </p:sp>
      <p:sp>
        <p:nvSpPr>
          <p:cNvPr id="59395" name="矩形 59394"/>
          <p:cNvSpPr/>
          <p:nvPr/>
        </p:nvSpPr>
        <p:spPr>
          <a:xfrm>
            <a:off x="238125" y="1722438"/>
            <a:ext cx="8208963" cy="31067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③ 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</a:rPr>
              <a:t>有事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于西畴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503050405090304" pitchFamily="2" charset="0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④ 既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</a:rPr>
              <a:t>窈窕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以寻壑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503050405090304" pitchFamily="2" charset="0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503050405090304" pitchFamily="2" charset="0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⑤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</a:rPr>
              <a:t>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新魏" pitchFamily="2" charset="-122"/>
                <a:cs typeface="+mn-cs"/>
              </a:rPr>
              <a:t>晨光之熹微</a:t>
            </a:r>
          </a:p>
        </p:txBody>
      </p:sp>
      <p:sp>
        <p:nvSpPr>
          <p:cNvPr id="59396" name="矩形 59395"/>
          <p:cNvSpPr/>
          <p:nvPr/>
        </p:nvSpPr>
        <p:spPr>
          <a:xfrm>
            <a:off x="485775" y="2276475"/>
            <a:ext cx="84978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有事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：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古义，耕种之事；今义，发生某事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</p:txBody>
      </p:sp>
      <p:sp>
        <p:nvSpPr>
          <p:cNvPr id="59397" name="矩形 59396"/>
          <p:cNvSpPr/>
          <p:nvPr/>
        </p:nvSpPr>
        <p:spPr>
          <a:xfrm>
            <a:off x="468313" y="3289300"/>
            <a:ext cx="7127875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窈窕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：古义，幽深曲折的样子；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           今义，形容女子文静而美好。</a:t>
            </a:r>
            <a:r>
              <a:rPr kumimoji="0" lang="zh-CN" altLang="en-US" sz="36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</p:txBody>
      </p:sp>
      <p:sp>
        <p:nvSpPr>
          <p:cNvPr id="59398" name="矩形 59397"/>
          <p:cNvSpPr/>
          <p:nvPr/>
        </p:nvSpPr>
        <p:spPr>
          <a:xfrm>
            <a:off x="473075" y="4830763"/>
            <a:ext cx="8532813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恨：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古义，遗憾。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90204" pitchFamily="34" charset="0"/>
                <a:ea typeface="黑体" pitchFamily="1" charset="-122"/>
                <a:cs typeface="+mn-ea"/>
              </a:rPr>
              <a:t>       今义，指一种情感，多为“仇恨”之意。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Arial" panose="020B0604020202090204" pitchFamily="34" charset="0"/>
              <a:ea typeface="黑体" pitchFamily="1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3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框 60417"/>
          <p:cNvSpPr txBox="1"/>
          <p:nvPr/>
        </p:nvSpPr>
        <p:spPr>
          <a:xfrm>
            <a:off x="2843213" y="857250"/>
            <a:ext cx="3600450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词类活用</a:t>
            </a:r>
          </a:p>
        </p:txBody>
      </p:sp>
      <p:sp>
        <p:nvSpPr>
          <p:cNvPr id="54274" name="文本框 60418"/>
          <p:cNvSpPr txBox="1"/>
          <p:nvPr/>
        </p:nvSpPr>
        <p:spPr>
          <a:xfrm>
            <a:off x="250825" y="1646238"/>
            <a:ext cx="56388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1.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名词作状语</a:t>
            </a:r>
          </a:p>
        </p:txBody>
      </p:sp>
      <p:sp>
        <p:nvSpPr>
          <p:cNvPr id="57347" name="文本框 60419"/>
          <p:cNvSpPr txBox="1"/>
          <p:nvPr/>
        </p:nvSpPr>
        <p:spPr>
          <a:xfrm>
            <a:off x="590550" y="2295525"/>
            <a:ext cx="8316913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园日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涉以成趣</a:t>
            </a:r>
          </a:p>
          <a:p>
            <a:pPr indent="0"/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时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矫首而遐观</a:t>
            </a:r>
          </a:p>
        </p:txBody>
      </p:sp>
      <p:sp>
        <p:nvSpPr>
          <p:cNvPr id="54276" name="文本框 60420"/>
          <p:cNvSpPr txBox="1"/>
          <p:nvPr/>
        </p:nvSpPr>
        <p:spPr>
          <a:xfrm>
            <a:off x="395288" y="3321050"/>
            <a:ext cx="31908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2.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名词作动词</a:t>
            </a:r>
          </a:p>
        </p:txBody>
      </p:sp>
      <p:sp>
        <p:nvSpPr>
          <p:cNvPr id="57349" name="文本框 60421"/>
          <p:cNvSpPr txBox="1"/>
          <p:nvPr/>
        </p:nvSpPr>
        <p:spPr>
          <a:xfrm>
            <a:off x="900113" y="3914775"/>
            <a:ext cx="8243887" cy="18145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策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扶老以流憩</a:t>
            </a:r>
          </a:p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或命巾车，或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棹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孤舟</a:t>
            </a:r>
          </a:p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乐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琴书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以消忧</a:t>
            </a:r>
          </a:p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实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迷途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其未远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13175" y="2187575"/>
            <a:ext cx="4559300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园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，在园中；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日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，每天）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9400" y="2690813"/>
            <a:ext cx="23209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时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，时时）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8600" y="3843338"/>
            <a:ext cx="24225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策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，拄着</a:t>
            </a:r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27538" y="4422775"/>
            <a:ext cx="26765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棹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，用桨划）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5400" y="4811713"/>
            <a:ext cx="384651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琴书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，弹琴、读书）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22725" y="5332413"/>
            <a:ext cx="338931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迷途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，误入迷途）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/>
      <p:bldP spid="54276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Text Box 3"/>
          <p:cNvSpPr txBox="1"/>
          <p:nvPr/>
        </p:nvSpPr>
        <p:spPr>
          <a:xfrm>
            <a:off x="468313" y="2217738"/>
            <a:ext cx="59213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盛</a:t>
            </a:r>
          </a:p>
        </p:txBody>
      </p:sp>
      <p:sp>
        <p:nvSpPr>
          <p:cNvPr id="117764" name="Text Box 4"/>
          <p:cNvSpPr txBox="1"/>
          <p:nvPr/>
        </p:nvSpPr>
        <p:spPr>
          <a:xfrm>
            <a:off x="1476375" y="1268413"/>
            <a:ext cx="5440363" cy="2428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盛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衰之理，虽曰天命</a:t>
            </a:r>
            <a:r>
              <a:rPr lang="en-US" altLang="zh-CN" sz="3200" b="1">
                <a:latin typeface="楷体" charset="-122"/>
                <a:ea typeface="楷体" charset="-122"/>
              </a:rPr>
              <a:t>…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请其矢，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盛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以锦囊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其意气之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盛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，可谓壮哉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方其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盛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也，举天下之豪杰</a:t>
            </a:r>
            <a:r>
              <a:rPr lang="en-US" altLang="zh-CN" sz="3200" b="1">
                <a:latin typeface="楷体" charset="-122"/>
                <a:ea typeface="楷体" charset="-122"/>
              </a:rPr>
              <a:t>…</a:t>
            </a:r>
          </a:p>
        </p:txBody>
      </p:sp>
      <p:sp>
        <p:nvSpPr>
          <p:cNvPr id="117765" name="Text Box 5"/>
          <p:cNvSpPr txBox="1"/>
          <p:nvPr/>
        </p:nvSpPr>
        <p:spPr>
          <a:xfrm>
            <a:off x="468313" y="4829175"/>
            <a:ext cx="59213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困</a:t>
            </a:r>
          </a:p>
        </p:txBody>
      </p:sp>
      <p:sp>
        <p:nvSpPr>
          <p:cNvPr id="117766" name="Text Box 6"/>
          <p:cNvSpPr txBox="1"/>
          <p:nvPr/>
        </p:nvSpPr>
        <p:spPr>
          <a:xfrm>
            <a:off x="1485900" y="3870325"/>
            <a:ext cx="4868863" cy="2428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数十伶人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困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之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智勇多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困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于所溺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而天下诸侯已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困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矣</a:t>
            </a:r>
          </a:p>
          <a:p>
            <a:pPr indent="0">
              <a:lnSpc>
                <a:spcPct val="120000"/>
              </a:lnSpc>
            </a:pPr>
            <a:r>
              <a:rPr lang="zh-CN" altLang="en-US" sz="3200" b="1" dirty="0">
                <a:latin typeface="楷体" charset="-122"/>
                <a:ea typeface="楷体" charset="-122"/>
              </a:rPr>
              <a:t>能急人之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困</a:t>
            </a:r>
          </a:p>
        </p:txBody>
      </p:sp>
      <p:sp>
        <p:nvSpPr>
          <p:cNvPr id="343048" name="AutoShape 7"/>
          <p:cNvSpPr/>
          <p:nvPr/>
        </p:nvSpPr>
        <p:spPr>
          <a:xfrm>
            <a:off x="1258888" y="1557338"/>
            <a:ext cx="179387" cy="1979612"/>
          </a:xfrm>
          <a:prstGeom prst="leftBrace">
            <a:avLst>
              <a:gd name="adj1" fmla="val 91655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29702" name="AutoShape 8"/>
          <p:cNvSpPr/>
          <p:nvPr/>
        </p:nvSpPr>
        <p:spPr>
          <a:xfrm>
            <a:off x="1177925" y="4062413"/>
            <a:ext cx="228600" cy="1524000"/>
          </a:xfrm>
          <a:prstGeom prst="leftBrace">
            <a:avLst>
              <a:gd name="adj1" fmla="val 55370"/>
              <a:gd name="adj2" fmla="val 50000"/>
            </a:avLst>
          </a:prstGeom>
          <a:noFill/>
          <a:ln w="9525">
            <a:noFill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343050" name="AutoShape 9"/>
          <p:cNvSpPr/>
          <p:nvPr/>
        </p:nvSpPr>
        <p:spPr>
          <a:xfrm>
            <a:off x="1258888" y="4149725"/>
            <a:ext cx="225425" cy="2070100"/>
          </a:xfrm>
          <a:prstGeom prst="leftBrace">
            <a:avLst>
              <a:gd name="adj1" fmla="val 76270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楷体" charset="-122"/>
              <a:ea typeface="楷体" charset="-122"/>
            </a:endParaRPr>
          </a:p>
        </p:txBody>
      </p:sp>
      <p:sp>
        <p:nvSpPr>
          <p:cNvPr id="117770" name="Text Box 10"/>
          <p:cNvSpPr txBox="1"/>
          <p:nvPr/>
        </p:nvSpPr>
        <p:spPr>
          <a:xfrm>
            <a:off x="5138738" y="1943100"/>
            <a:ext cx="301625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3200" b="1" dirty="0" err="1">
                <a:solidFill>
                  <a:srgbClr val="FF0000"/>
                </a:solidFill>
                <a:latin typeface="楷体" charset="-122"/>
                <a:ea typeface="楷体" charset="-122"/>
              </a:rPr>
              <a:t>chénɡ</a:t>
            </a:r>
            <a:r>
              <a:rPr lang="en-US" altLang="zh-CN" sz="3200" b="1">
                <a:solidFill>
                  <a:srgbClr val="FF0000"/>
                </a:solidFill>
                <a:latin typeface="楷体" charset="-122"/>
                <a:ea typeface="楷体" charset="-122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装</a:t>
            </a:r>
          </a:p>
        </p:txBody>
      </p:sp>
      <p:sp>
        <p:nvSpPr>
          <p:cNvPr id="117771" name="Text Box 11"/>
          <p:cNvSpPr txBox="1"/>
          <p:nvPr/>
        </p:nvSpPr>
        <p:spPr>
          <a:xfrm>
            <a:off x="5980113" y="2533650"/>
            <a:ext cx="2986087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旺盛</a:t>
            </a:r>
          </a:p>
        </p:txBody>
      </p:sp>
      <p:sp>
        <p:nvSpPr>
          <p:cNvPr id="117772" name="Text Box 12"/>
          <p:cNvSpPr txBox="1"/>
          <p:nvPr/>
        </p:nvSpPr>
        <p:spPr>
          <a:xfrm>
            <a:off x="6743700" y="3117850"/>
            <a:ext cx="16367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强盛</a:t>
            </a:r>
          </a:p>
        </p:txBody>
      </p:sp>
      <p:sp>
        <p:nvSpPr>
          <p:cNvPr id="117773" name="Text Box 13"/>
          <p:cNvSpPr txBox="1"/>
          <p:nvPr/>
        </p:nvSpPr>
        <p:spPr>
          <a:xfrm>
            <a:off x="4403725" y="3973513"/>
            <a:ext cx="29860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围困</a:t>
            </a:r>
          </a:p>
        </p:txBody>
      </p:sp>
      <p:sp>
        <p:nvSpPr>
          <p:cNvPr id="117774" name="Text Box 14"/>
          <p:cNvSpPr txBox="1"/>
          <p:nvPr/>
        </p:nvSpPr>
        <p:spPr>
          <a:xfrm>
            <a:off x="4719638" y="4552950"/>
            <a:ext cx="2986087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困扰</a:t>
            </a:r>
          </a:p>
        </p:txBody>
      </p:sp>
      <p:sp>
        <p:nvSpPr>
          <p:cNvPr id="117775" name="Text Box 15"/>
          <p:cNvSpPr txBox="1"/>
          <p:nvPr/>
        </p:nvSpPr>
        <p:spPr>
          <a:xfrm>
            <a:off x="5140325" y="5138738"/>
            <a:ext cx="29860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困乏，疲惫</a:t>
            </a:r>
          </a:p>
        </p:txBody>
      </p:sp>
      <p:sp>
        <p:nvSpPr>
          <p:cNvPr id="117776" name="Text Box 16"/>
          <p:cNvSpPr txBox="1"/>
          <p:nvPr/>
        </p:nvSpPr>
        <p:spPr>
          <a:xfrm>
            <a:off x="5589588" y="5729288"/>
            <a:ext cx="22510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困难</a:t>
            </a:r>
          </a:p>
        </p:txBody>
      </p:sp>
      <p:sp>
        <p:nvSpPr>
          <p:cNvPr id="117777" name="Text Box 17"/>
          <p:cNvSpPr txBox="1"/>
          <p:nvPr/>
        </p:nvSpPr>
        <p:spPr>
          <a:xfrm>
            <a:off x="5949950" y="1371600"/>
            <a:ext cx="23860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兴盛</a:t>
            </a:r>
          </a:p>
        </p:txBody>
      </p:sp>
      <p:sp>
        <p:nvSpPr>
          <p:cNvPr id="29712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9713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29714" name="文本框 1"/>
          <p:cNvSpPr txBox="1"/>
          <p:nvPr/>
        </p:nvSpPr>
        <p:spPr>
          <a:xfrm>
            <a:off x="277813" y="220663"/>
            <a:ext cx="73818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一词多义（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3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  <p:bldP spid="117764" grpId="0"/>
      <p:bldP spid="117765" grpId="0"/>
      <p:bldP spid="117766" grpId="0"/>
      <p:bldP spid="343048" grpId="0" bldLvl="0" animBg="1"/>
      <p:bldP spid="343050" grpId="0" bldLvl="0" animBg="1"/>
      <p:bldP spid="117770" grpId="0"/>
      <p:bldP spid="117771" grpId="0"/>
      <p:bldP spid="117772" grpId="0"/>
      <p:bldP spid="117773" grpId="0"/>
      <p:bldP spid="117774" grpId="0"/>
      <p:bldP spid="117775" grpId="0"/>
      <p:bldP spid="117776" grpId="0"/>
      <p:bldP spid="1177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文本框 61441"/>
          <p:cNvSpPr txBox="1"/>
          <p:nvPr/>
        </p:nvSpPr>
        <p:spPr>
          <a:xfrm>
            <a:off x="2843213" y="857250"/>
            <a:ext cx="3600450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词类活用</a:t>
            </a:r>
          </a:p>
        </p:txBody>
      </p:sp>
      <p:sp>
        <p:nvSpPr>
          <p:cNvPr id="55298" name="文本框 61442"/>
          <p:cNvSpPr txBox="1"/>
          <p:nvPr/>
        </p:nvSpPr>
        <p:spPr>
          <a:xfrm>
            <a:off x="395288" y="1754188"/>
            <a:ext cx="3843337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3.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形容词作名词</a:t>
            </a:r>
          </a:p>
        </p:txBody>
      </p:sp>
      <p:sp>
        <p:nvSpPr>
          <p:cNvPr id="58371" name="文本框 61443"/>
          <p:cNvSpPr txBox="1"/>
          <p:nvPr/>
        </p:nvSpPr>
        <p:spPr>
          <a:xfrm>
            <a:off x="539750" y="2349500"/>
            <a:ext cx="8243888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携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幼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入室，有酒盈樽</a:t>
            </a:r>
          </a:p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倚南窗以寄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傲</a:t>
            </a:r>
            <a:endParaRPr lang="zh-CN" altLang="en-US" sz="2800" b="1" dirty="0">
              <a:solidFill>
                <a:srgbClr val="000000"/>
              </a:solidFill>
              <a:latin typeface="黑体" pitchFamily="1" charset="-122"/>
              <a:ea typeface="黑体" pitchFamily="1" charset="-122"/>
            </a:endParaRPr>
          </a:p>
        </p:txBody>
      </p:sp>
      <p:sp>
        <p:nvSpPr>
          <p:cNvPr id="55300" name="文本框 61444"/>
          <p:cNvSpPr txBox="1"/>
          <p:nvPr/>
        </p:nvSpPr>
        <p:spPr>
          <a:xfrm>
            <a:off x="468313" y="3590925"/>
            <a:ext cx="431958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4.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动词作名词</a:t>
            </a:r>
          </a:p>
        </p:txBody>
      </p:sp>
      <p:sp>
        <p:nvSpPr>
          <p:cNvPr id="58373" name="文本框 61445"/>
          <p:cNvSpPr txBox="1"/>
          <p:nvPr/>
        </p:nvSpPr>
        <p:spPr>
          <a:xfrm>
            <a:off x="611188" y="4238625"/>
            <a:ext cx="8208962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审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容膝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之易安</a:t>
            </a:r>
          </a:p>
        </p:txBody>
      </p:sp>
      <p:pic>
        <p:nvPicPr>
          <p:cNvPr id="58374" name="图片 61446" descr="图片1"/>
          <p:cNvPicPr>
            <a:picLocks noChangeAspect="1"/>
          </p:cNvPicPr>
          <p:nvPr/>
        </p:nvPicPr>
        <p:blipFill>
          <a:blip r:embed="rId2"/>
          <a:srcRect l="61143" t="3125" b="3125"/>
          <a:stretch>
            <a:fillRect/>
          </a:stretch>
        </p:blipFill>
        <p:spPr>
          <a:xfrm>
            <a:off x="0" y="5211763"/>
            <a:ext cx="9144000" cy="788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983163" y="2371725"/>
            <a:ext cx="23209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幼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，幼儿）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5225" y="2852738"/>
            <a:ext cx="41021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傲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，傲然自得的情怀）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19438" y="4176713"/>
            <a:ext cx="5272087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6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容膝</a:t>
            </a:r>
            <a:r>
              <a:rPr lang="zh-CN" altLang="en-US" sz="2800" b="1" dirty="0">
                <a:solidFill>
                  <a:srgbClr val="000000"/>
                </a:solidFill>
                <a:latin typeface="黑体" pitchFamily="1" charset="-122"/>
                <a:ea typeface="黑体" pitchFamily="1" charset="-122"/>
              </a:rPr>
              <a:t>，只能容下双膝的小屋）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/>
      <p:bldP spid="55300" grpId="0"/>
      <p:bldP spid="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文本框 62465"/>
          <p:cNvSpPr txBox="1"/>
          <p:nvPr/>
        </p:nvSpPr>
        <p:spPr>
          <a:xfrm>
            <a:off x="2843213" y="857250"/>
            <a:ext cx="3600450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词类活用</a:t>
            </a:r>
          </a:p>
        </p:txBody>
      </p:sp>
      <p:sp>
        <p:nvSpPr>
          <p:cNvPr id="56322" name="文本框 62466"/>
          <p:cNvSpPr txBox="1"/>
          <p:nvPr/>
        </p:nvSpPr>
        <p:spPr>
          <a:xfrm>
            <a:off x="611188" y="1646238"/>
            <a:ext cx="36004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5.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使动用法：</a:t>
            </a:r>
          </a:p>
        </p:txBody>
      </p:sp>
      <p:sp>
        <p:nvSpPr>
          <p:cNvPr id="59395" name="矩形 62467"/>
          <p:cNvSpPr/>
          <p:nvPr/>
        </p:nvSpPr>
        <p:spPr>
          <a:xfrm>
            <a:off x="684213" y="2241550"/>
            <a:ext cx="8137525" cy="15065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眄庭柯以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怡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颜</a:t>
            </a:r>
          </a:p>
          <a:p>
            <a:pPr indent="0"/>
            <a:endParaRPr lang="zh-CN" altLang="en-US" sz="3600" b="1" dirty="0">
              <a:latin typeface="黑体" pitchFamily="1" charset="-122"/>
              <a:ea typeface="黑体" pitchFamily="1" charset="-122"/>
            </a:endParaRPr>
          </a:p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审容膝之易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安</a:t>
            </a:r>
            <a:endParaRPr lang="zh-CN" altLang="en-US" sz="2800" b="1" dirty="0">
              <a:latin typeface="黑体" pitchFamily="1" charset="-122"/>
              <a:ea typeface="黑体" pitchFamily="1" charset="-122"/>
            </a:endParaRPr>
          </a:p>
        </p:txBody>
      </p:sp>
      <p:sp>
        <p:nvSpPr>
          <p:cNvPr id="56324" name="文本框 62468"/>
          <p:cNvSpPr txBox="1"/>
          <p:nvPr/>
        </p:nvSpPr>
        <p:spPr>
          <a:xfrm>
            <a:off x="684213" y="3808413"/>
            <a:ext cx="36004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6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：意动用法：</a:t>
            </a:r>
          </a:p>
        </p:txBody>
      </p:sp>
      <p:sp>
        <p:nvSpPr>
          <p:cNvPr id="59397" name="文本框 62469"/>
          <p:cNvSpPr txBox="1"/>
          <p:nvPr/>
        </p:nvSpPr>
        <p:spPr>
          <a:xfrm>
            <a:off x="611188" y="4346575"/>
            <a:ext cx="8208962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悦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亲戚之情话，</a:t>
            </a:r>
            <a:r>
              <a:rPr lang="zh-CN" altLang="en-US" sz="2800" b="1" dirty="0">
                <a:solidFill>
                  <a:srgbClr val="CC3300"/>
                </a:solidFill>
                <a:latin typeface="Times New Roman" panose="02020503050405090304" pitchFamily="2" charset="0"/>
                <a:ea typeface="黑体" pitchFamily="1" charset="-122"/>
              </a:rPr>
              <a:t>乐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琴书以消忧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54400" y="2297113"/>
            <a:ext cx="52673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怡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，使</a:t>
            </a:r>
            <a:r>
              <a:rPr lang="en-US" altLang="zh-CN" sz="2800" b="1" dirty="0">
                <a:latin typeface="Arial" panose="020B0604020202090204" pitchFamily="34" charset="0"/>
                <a:ea typeface="宋体" pitchFamily="2" charset="-122"/>
              </a:rPr>
              <a:t>… …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现出愉快的神色）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02075" y="3189288"/>
            <a:ext cx="356711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安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，使</a:t>
            </a:r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… …</a:t>
            </a:r>
            <a:r>
              <a:rPr lang="en-US" altLang="x-none" sz="2800" b="1" dirty="0">
                <a:latin typeface="黑体" pitchFamily="1" charset="-122"/>
                <a:ea typeface="黑体" pitchFamily="1" charset="-122"/>
              </a:rPr>
              <a:t>安乐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2138" y="5008563"/>
            <a:ext cx="41021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1" charset="-122"/>
                <a:ea typeface="黑体" pitchFamily="1" charset="-122"/>
              </a:rPr>
              <a:t>悦，乐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：以</a:t>
            </a:r>
            <a:r>
              <a:rPr lang="en-US" altLang="zh-CN" sz="2800" b="1" dirty="0">
                <a:latin typeface="黑体" pitchFamily="1" charset="-122"/>
                <a:ea typeface="黑体" pitchFamily="1" charset="-122"/>
              </a:rPr>
              <a:t>…</a:t>
            </a:r>
            <a:r>
              <a:rPr lang="zh-CN" altLang="en-US" sz="2800" b="1" dirty="0">
                <a:latin typeface="黑体" pitchFamily="1" charset="-122"/>
                <a:ea typeface="黑体" pitchFamily="1" charset="-122"/>
              </a:rPr>
              <a:t>为快乐）</a:t>
            </a:r>
            <a:endParaRPr lang="zh-CN" altLang="en-US" sz="2800" dirty="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/>
      <p:bldP spid="56324" grpId="0"/>
      <p:bldP spid="2" grpId="0"/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175" y="2781300"/>
            <a:ext cx="7666038" cy="49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疑问句宾语前置。“焉求”即“求焉”，追求什么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  <a:endParaRPr kumimoji="0" lang="zh-CN" altLang="en-US" sz="24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038" y="3500438"/>
            <a:ext cx="7781925" cy="110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疑问句宾语前置。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90204" pitchFamily="34" charset="0"/>
                <a:ea typeface="隶书" pitchFamily="49" charset="-122"/>
                <a:cs typeface="+mn-ea"/>
                <a:sym typeface="+mn-ea"/>
              </a:rPr>
              <a:t> 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“胡为”即“为胡”，“何之”即“之何”，到哪里去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</a:t>
            </a:r>
            <a:r>
              <a:rPr kumimoji="0" lang="zh-CN" altLang="en-US" sz="36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91025" y="4443413"/>
            <a:ext cx="2168525" cy="49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状语后置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  <a:endParaRPr kumimoji="0" lang="zh-CN" altLang="en-US" sz="24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8438" y="5024438"/>
            <a:ext cx="2244725" cy="700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状语后置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</a:t>
            </a:r>
            <a:r>
              <a:rPr kumimoji="0" lang="zh-CN" altLang="en-US" sz="36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8438" y="4792663"/>
            <a:ext cx="42560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(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状语后置，“以春及告余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”）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46550" y="5502275"/>
            <a:ext cx="3543300" cy="49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宾语前置，“疑奚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”）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01600" y="2349500"/>
            <a:ext cx="3414713" cy="3743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）复驾言兮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焉求</a:t>
            </a: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ea"/>
              <a:sym typeface="+mn-ea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2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胡为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乎遑遑欲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何之</a:t>
            </a: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ea"/>
              <a:sym typeface="+mn-ea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4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itchFamily="1" charset="-122"/>
              <a:ea typeface="黑体" pitchFamily="1" charset="-122"/>
              <a:cs typeface="+mn-ea"/>
              <a:sym typeface="+mn-ea"/>
            </a:endParaRP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3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）寻程氏妹丧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于武昌</a:t>
            </a: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4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农人告余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以春及</a:t>
            </a: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zh-CN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5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）将有事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于西畴</a:t>
            </a:r>
          </a:p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6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）乐夫天命复</a:t>
            </a:r>
            <a:r>
              <a:rPr kumimoji="0" lang="zh-CN" altLang="en-US" sz="24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奚疑</a:t>
            </a:r>
          </a:p>
        </p:txBody>
      </p:sp>
      <p:sp>
        <p:nvSpPr>
          <p:cNvPr id="63490" name="文本框 63489"/>
          <p:cNvSpPr txBox="1"/>
          <p:nvPr/>
        </p:nvSpPr>
        <p:spPr>
          <a:xfrm>
            <a:off x="4271963" y="862013"/>
            <a:ext cx="2555875" cy="58420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特殊句式</a:t>
            </a:r>
          </a:p>
        </p:txBody>
      </p:sp>
      <p:sp>
        <p:nvSpPr>
          <p:cNvPr id="63491" name="文本框 63490"/>
          <p:cNvSpPr txBox="1"/>
          <p:nvPr/>
        </p:nvSpPr>
        <p:spPr>
          <a:xfrm>
            <a:off x="-681037" y="1403350"/>
            <a:ext cx="9144000" cy="631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 </a:t>
            </a:r>
            <a:r>
              <a:rPr kumimoji="0" lang="en-US" altLang="x-none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   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（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1</a:t>
            </a: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）</a:t>
            </a:r>
            <a:r>
              <a:rPr kumimoji="0" lang="zh-CN" altLang="en-US" sz="28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皆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口腹自役</a:t>
            </a:r>
            <a:endParaRPr kumimoji="0" lang="zh-CN" altLang="en-US" sz="2800" b="1" kern="1200" cap="none" spc="0" normalizeH="0" baseline="0" noProof="1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黑体" pitchFamily="1" charset="-122"/>
              <a:ea typeface="黑体" pitchFamily="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2325" y="1476375"/>
            <a:ext cx="2779713" cy="49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（“皆”表判断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8313" y="923925"/>
            <a:ext cx="181610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28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1 </a:t>
            </a:r>
            <a:r>
              <a:rPr kumimoji="0" lang="zh-CN" altLang="en-US" sz="28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判断句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4175" y="1874838"/>
            <a:ext cx="181610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sz="28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2 </a:t>
            </a:r>
            <a:r>
              <a:rPr kumimoji="0" lang="zh-CN" altLang="en-US" sz="28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倒装句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1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文本框 64513"/>
          <p:cNvSpPr txBox="1"/>
          <p:nvPr/>
        </p:nvSpPr>
        <p:spPr>
          <a:xfrm>
            <a:off x="2987675" y="857250"/>
            <a:ext cx="2555875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特殊句式</a:t>
            </a:r>
          </a:p>
        </p:txBody>
      </p:sp>
      <p:sp>
        <p:nvSpPr>
          <p:cNvPr id="64515" name="文本框 64514"/>
          <p:cNvSpPr txBox="1"/>
          <p:nvPr/>
        </p:nvSpPr>
        <p:spPr>
          <a:xfrm>
            <a:off x="381000" y="1760538"/>
            <a:ext cx="5243513" cy="2674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（</a:t>
            </a:r>
            <a:r>
              <a:rPr kumimoji="0" lang="en-US" altLang="x-none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1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）情在骏奔　　</a:t>
            </a:r>
          </a:p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2800" b="1" kern="1200" cap="none" spc="0" normalizeH="0" baseline="0" noProof="1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黑体" pitchFamily="1" charset="-122"/>
              <a:ea typeface="黑体" pitchFamily="1" charset="-122"/>
              <a:cs typeface="+mn-ea"/>
            </a:endParaRPr>
          </a:p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（</a:t>
            </a:r>
            <a:r>
              <a:rPr kumimoji="0" lang="en-US" altLang="x-none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2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）寓形宇内复几时</a:t>
            </a:r>
          </a:p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 </a:t>
            </a:r>
          </a:p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（</a:t>
            </a:r>
            <a:r>
              <a:rPr kumimoji="0" lang="en-US" altLang="x-none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3</a:t>
            </a: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</a:rPr>
              <a:t>）稚子候门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9113" y="1638300"/>
            <a:ext cx="3617913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8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省略主语“余”）</a:t>
            </a:r>
            <a:r>
              <a:rPr kumimoji="0" lang="zh-CN" altLang="en-US" sz="36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46513" y="2868613"/>
            <a:ext cx="568007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（“形”与“宇”之间省略介词“于”）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70175" y="3800475"/>
            <a:ext cx="649605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省略“于”，正常语序应为：稚子于门候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  <a:endParaRPr kumimoji="0" lang="zh-CN" altLang="en-US" sz="24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71963" y="4883150"/>
            <a:ext cx="186372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见，被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  <a:endParaRPr kumimoji="0" lang="zh-CN" altLang="en-US" sz="24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5613" y="5287963"/>
            <a:ext cx="1863725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zh-CN" altLang="en-US" sz="2400" b="1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为，被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 </a:t>
            </a:r>
            <a:endParaRPr kumimoji="0" lang="zh-CN" altLang="en-US" sz="24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938" y="4267200"/>
            <a:ext cx="20478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4 </a:t>
            </a: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被动句</a:t>
            </a:r>
            <a:r>
              <a:rPr kumimoji="0" lang="zh-CN" altLang="en-US" sz="32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  <a:endParaRPr kumimoji="0" lang="zh-CN" altLang="en-US" sz="32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938" y="4843463"/>
            <a:ext cx="4183063" cy="97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）遂见用于小邑</a:t>
            </a:r>
          </a:p>
          <a:p>
            <a:pPr marR="0" defTabSz="914400">
              <a:lnSpc>
                <a:spcPct val="120000"/>
              </a:lnSpc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（</a:t>
            </a:r>
            <a:r>
              <a:rPr kumimoji="0" lang="en-US" altLang="x-none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2</a:t>
            </a:r>
            <a:r>
              <a:rPr kumimoji="0" lang="zh-CN" altLang="en-US" sz="24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）既自以心为形役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825" y="1279525"/>
            <a:ext cx="20478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x-none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3 </a:t>
            </a: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省略句</a:t>
            </a:r>
            <a:r>
              <a:rPr kumimoji="0" lang="zh-CN" altLang="en-US" sz="3200" b="1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黑体" pitchFamily="1" charset="-122"/>
                <a:ea typeface="黑体" pitchFamily="1" charset="-122"/>
                <a:cs typeface="+mn-ea"/>
                <a:sym typeface="+mn-ea"/>
              </a:rPr>
              <a:t> </a:t>
            </a:r>
            <a:endParaRPr kumimoji="0" lang="zh-CN" altLang="en-US" sz="3200" kern="1200" cap="none" spc="0" normalizeH="0" baseline="0" noProof="1">
              <a:latin typeface="Arial" panose="020B0604020202090204" pitchFamily="34" charset="0"/>
              <a:ea typeface="隶书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文本框 65537"/>
          <p:cNvSpPr txBox="1"/>
          <p:nvPr/>
        </p:nvSpPr>
        <p:spPr>
          <a:xfrm>
            <a:off x="4140200" y="4887913"/>
            <a:ext cx="11525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endParaRPr lang="zh-CN" altLang="en-US" sz="1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5539" name="文本框 65538"/>
          <p:cNvSpPr txBox="1"/>
          <p:nvPr/>
        </p:nvSpPr>
        <p:spPr>
          <a:xfrm>
            <a:off x="1403350" y="1106488"/>
            <a:ext cx="5832475" cy="768350"/>
          </a:xfrm>
          <a:prstGeom prst="rect">
            <a:avLst/>
          </a:prstGeom>
          <a:solidFill>
            <a:schemeClr val="bg1"/>
          </a:solidFill>
          <a:ln w="57150" cap="flat" cmpd="thickThin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2" charset="0"/>
                <a:ea typeface="华文彩云" pitchFamily="2" charset="-122"/>
                <a:cs typeface="+mn-cs"/>
              </a:rPr>
              <a:t>特殊句式（固定句式）</a:t>
            </a:r>
          </a:p>
        </p:txBody>
      </p:sp>
      <p:sp>
        <p:nvSpPr>
          <p:cNvPr id="62467" name="矩形 65539"/>
          <p:cNvSpPr/>
          <p:nvPr/>
        </p:nvSpPr>
        <p:spPr>
          <a:xfrm>
            <a:off x="755650" y="2439988"/>
            <a:ext cx="6048375" cy="13223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0"/>
            <a:r>
              <a:rPr lang="zh-CN" altLang="en-US" sz="3600" b="1" dirty="0">
                <a:latin typeface="Arial" panose="020B0604020202090204" pitchFamily="34" charset="0"/>
                <a:ea typeface="黑体" pitchFamily="1" charset="-122"/>
              </a:rPr>
              <a:t>乃瞻衡宇，载欣载奔：</a:t>
            </a:r>
          </a:p>
          <a:p>
            <a:pPr indent="0"/>
            <a:r>
              <a:rPr lang="zh-CN" altLang="en-US" sz="4400" b="1" dirty="0">
                <a:latin typeface="Arial" panose="020B0604020202090204" pitchFamily="34" charset="0"/>
                <a:ea typeface="黑体" pitchFamily="1" charset="-122"/>
              </a:rPr>
              <a:t>　　</a:t>
            </a:r>
            <a:endParaRPr lang="zh-CN" altLang="en-US" sz="1800" dirty="0">
              <a:latin typeface="Arial" panose="020B0604020202090204" pitchFamily="34" charset="0"/>
              <a:ea typeface="黑体" pitchFamily="1" charset="-122"/>
            </a:endParaRPr>
          </a:p>
        </p:txBody>
      </p:sp>
      <p:sp>
        <p:nvSpPr>
          <p:cNvPr id="65541" name="矩形 65540"/>
          <p:cNvSpPr/>
          <p:nvPr/>
        </p:nvSpPr>
        <p:spPr>
          <a:xfrm>
            <a:off x="1547813" y="3590925"/>
            <a:ext cx="6589713" cy="1173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载</a:t>
            </a:r>
            <a:r>
              <a:rPr kumimoji="0" lang="en-US" altLang="x-none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……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载</a:t>
            </a:r>
            <a:r>
              <a:rPr kumimoji="0" lang="en-US" altLang="x-none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……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，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  一边</a:t>
            </a:r>
            <a:r>
              <a:rPr kumimoji="0" lang="en-US" altLang="x-none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……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一边</a:t>
            </a:r>
            <a:r>
              <a:rPr kumimoji="0" lang="en-US" altLang="x-none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……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ea"/>
              </a:rPr>
              <a:t>。 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FF0066"/>
              </a:solidFill>
              <a:effectLst>
                <a:outerShdw blurRad="38100" dist="38100" dir="2700000">
                  <a:srgbClr val="000000"/>
                </a:outerShdw>
              </a:effectLst>
              <a:uLnTx/>
              <a:uFillTx/>
              <a:latin typeface="黑体" pitchFamily="1" charset="-122"/>
              <a:ea typeface="黑体" pitchFamily="1" charset="-122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66561"/>
          <p:cNvSpPr/>
          <p:nvPr/>
        </p:nvSpPr>
        <p:spPr>
          <a:xfrm>
            <a:off x="3460750" y="1682750"/>
            <a:ext cx="5329238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（田园快要荒芜了，</a:t>
            </a:r>
            <a:r>
              <a:rPr kumimoji="0" lang="zh-CN" altLang="en-US" sz="2800" b="1" i="0" u="sng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为什么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不回去呢？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）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Times New Roman" panose="02020503050405090304" pitchFamily="2" charset="0"/>
              <a:ea typeface="楷体_GB2312" pitchFamily="49" charset="-122"/>
              <a:cs typeface="+mn-cs"/>
            </a:endParaRPr>
          </a:p>
        </p:txBody>
      </p:sp>
      <p:sp>
        <p:nvSpPr>
          <p:cNvPr id="66563" name="矩形 66562"/>
          <p:cNvSpPr/>
          <p:nvPr/>
        </p:nvSpPr>
        <p:spPr>
          <a:xfrm>
            <a:off x="3065463" y="2595563"/>
            <a:ext cx="611981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（</a:t>
            </a:r>
            <a:r>
              <a:rPr kumimoji="0" lang="zh-CN" altLang="en-US" sz="2800" b="1" i="0" u="sng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为什么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还愁苦则独自悲伤呢？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）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Times New Roman" panose="02020503050405090304" pitchFamily="2" charset="0"/>
              <a:ea typeface="楷体_GB2312" pitchFamily="49" charset="-122"/>
              <a:cs typeface="+mn-cs"/>
            </a:endParaRPr>
          </a:p>
        </p:txBody>
      </p:sp>
      <p:sp>
        <p:nvSpPr>
          <p:cNvPr id="66564" name="矩形 66563"/>
          <p:cNvSpPr/>
          <p:nvPr/>
        </p:nvSpPr>
        <p:spPr>
          <a:xfrm>
            <a:off x="3424238" y="3883025"/>
            <a:ext cx="540067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（我还乘车出去</a:t>
            </a:r>
            <a:r>
              <a:rPr kumimoji="0" lang="zh-CN" altLang="en-US" sz="2800" b="1" i="0" u="sng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干什么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呢？）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Times New Roman" panose="02020503050405090304" pitchFamily="2" charset="0"/>
              <a:ea typeface="楷体_GB2312" pitchFamily="49" charset="-122"/>
              <a:cs typeface="+mn-cs"/>
            </a:endParaRPr>
          </a:p>
        </p:txBody>
      </p:sp>
      <p:sp>
        <p:nvSpPr>
          <p:cNvPr id="66565" name="矩形 66564"/>
          <p:cNvSpPr/>
          <p:nvPr/>
        </p:nvSpPr>
        <p:spPr>
          <a:xfrm>
            <a:off x="3563938" y="4616450"/>
            <a:ext cx="55086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（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何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不随心任意地生活呢？）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Times New Roman" panose="02020503050405090304" pitchFamily="2" charset="0"/>
              <a:ea typeface="楷体_GB2312" pitchFamily="49" charset="-122"/>
              <a:cs typeface="+mn-cs"/>
            </a:endParaRPr>
          </a:p>
        </p:txBody>
      </p:sp>
      <p:sp>
        <p:nvSpPr>
          <p:cNvPr id="66566" name="矩形 66565"/>
          <p:cNvSpPr/>
          <p:nvPr/>
        </p:nvSpPr>
        <p:spPr>
          <a:xfrm>
            <a:off x="3370263" y="5200650"/>
            <a:ext cx="5486400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（</a:t>
            </a:r>
            <a:r>
              <a:rPr kumimoji="0" lang="zh-CN" altLang="en-US" sz="2800" b="1" i="0" u="sng" strike="noStrike" kern="1200" cap="none" spc="0" normalizeH="0" baseline="0" noProof="1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为什么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那样遑遑终日，想到</a:t>
            </a:r>
            <a:r>
              <a:rPr kumimoji="0" lang="zh-CN" altLang="en-US" sz="2800" b="1" i="0" u="sng" strike="noStrike" kern="1200" cap="none" spc="0" normalizeH="0" baseline="0" noProof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哪里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楷体_GB2312" pitchFamily="49" charset="-122"/>
                <a:cs typeface="+mn-ea"/>
              </a:rPr>
              <a:t>去呢？）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Times New Roman" panose="02020503050405090304" pitchFamily="2" charset="0"/>
              <a:ea typeface="楷体_GB2312" pitchFamily="49" charset="-122"/>
              <a:cs typeface="+mn-cs"/>
            </a:endParaRPr>
          </a:p>
        </p:txBody>
      </p:sp>
      <p:grpSp>
        <p:nvGrpSpPr>
          <p:cNvPr id="63494" name="组合 66566"/>
          <p:cNvGrpSpPr/>
          <p:nvPr/>
        </p:nvGrpSpPr>
        <p:grpSpPr>
          <a:xfrm>
            <a:off x="179388" y="1052513"/>
            <a:ext cx="8610600" cy="4598987"/>
            <a:chOff x="0" y="0"/>
            <a:chExt cx="5424" cy="3862"/>
          </a:xfrm>
        </p:grpSpPr>
        <p:sp>
          <p:nvSpPr>
            <p:cNvPr id="66568" name="矩形 66567"/>
            <p:cNvSpPr/>
            <p:nvPr/>
          </p:nvSpPr>
          <p:spPr>
            <a:xfrm>
              <a:off x="0" y="529"/>
              <a:ext cx="2313" cy="33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田园将芜</a:t>
              </a: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FF0066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胡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不归</a:t>
              </a: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FF0066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奚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惆怅而独悲</a:t>
              </a: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复驾言兮</a:t>
              </a: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FF0066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焉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求</a:t>
              </a: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FF0066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曷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不委心任去留</a:t>
              </a: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FF0066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胡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为乎遑欲</a:t>
              </a:r>
              <a:r>
                <a:rPr kumimoji="0" lang="zh-CN" altLang="en-US" sz="2800" b="1" i="0" u="sng" strike="noStrike" kern="1200" cap="none" spc="0" normalizeH="0" baseline="0" noProof="1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何</a:t>
              </a:r>
              <a:r>
                <a:rPr kumimoji="0" lang="zh-CN" altLang="en-US" sz="28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503050405090304" pitchFamily="2" charset="0"/>
                  <a:ea typeface="黑体" pitchFamily="1" charset="-122"/>
                  <a:cs typeface="+mn-ea"/>
                </a:rPr>
                <a:t>之</a:t>
              </a: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uLnTx/>
                <a:uFillTx/>
                <a:latin typeface="Times New Roman" panose="02020503050405090304" pitchFamily="2" charset="0"/>
                <a:ea typeface="黑体" pitchFamily="1" charset="-122"/>
                <a:cs typeface="+mn-cs"/>
              </a:endParaRPr>
            </a:p>
          </p:txBody>
        </p:sp>
        <p:sp>
          <p:nvSpPr>
            <p:cNvPr id="66569" name="文本框 66568"/>
            <p:cNvSpPr txBox="1"/>
            <p:nvPr/>
          </p:nvSpPr>
          <p:spPr>
            <a:xfrm>
              <a:off x="576" y="0"/>
              <a:ext cx="4848" cy="4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3200" b="1" kern="1200" cap="none" spc="0" normalizeH="0" baseline="0" noProof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503050405090304" pitchFamily="2" charset="0"/>
                  <a:ea typeface="楷体_GB2312" pitchFamily="49" charset="-122"/>
                  <a:cs typeface="+mn-ea"/>
                </a:rPr>
                <a:t>请分析以下五个疑问代词的含义</a:t>
              </a:r>
              <a:endParaRPr kumimoji="0" lang="zh-CN" altLang="en-US" sz="3200" b="1" kern="1200" cap="none" spc="0" normalizeH="0" baseline="0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503050405090304" pitchFamily="2" charset="0"/>
                <a:ea typeface="楷体_GB2312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/>
      <p:bldP spid="66563" grpId="0"/>
      <p:bldP spid="66564" grpId="0"/>
      <p:bldP spid="66565" grpId="0"/>
      <p:bldP spid="665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468313" y="1916113"/>
            <a:ext cx="828040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1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、三人行，必有我师焉（行走）   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2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、善万物之得时，感吾生之行休（将要）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3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、李白乘舟将欲行（离去）       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4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、君子博学而日参省乎己，则知明而行无过矣（行为）              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2843213" y="188913"/>
            <a:ext cx="2592388" cy="81915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8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彩云" pitchFamily="2" charset="-122"/>
                <a:cs typeface="+mn-cs"/>
                <a:sym typeface="+mn-ea"/>
              </a:rPr>
              <a:t>一词多义</a:t>
            </a:r>
          </a:p>
        </p:txBody>
      </p:sp>
      <p:sp>
        <p:nvSpPr>
          <p:cNvPr id="185348" name="Text Box 3"/>
          <p:cNvSpPr txBox="1">
            <a:spLocks noChangeArrowheads="1"/>
          </p:cNvSpPr>
          <p:nvPr/>
        </p:nvSpPr>
        <p:spPr bwMode="auto">
          <a:xfrm>
            <a:off x="323850" y="1052513"/>
            <a:ext cx="3492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行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(x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í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ng)</a:t>
            </a:r>
          </a:p>
        </p:txBody>
      </p:sp>
      <p:sp>
        <p:nvSpPr>
          <p:cNvPr id="185349" name="Text Box 3"/>
          <p:cNvSpPr txBox="1">
            <a:spLocks noChangeArrowheads="1"/>
          </p:cNvSpPr>
          <p:nvPr/>
        </p:nvSpPr>
        <p:spPr bwMode="auto">
          <a:xfrm>
            <a:off x="179388" y="4868863"/>
            <a:ext cx="3492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行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(h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á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ng)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935038" y="836613"/>
            <a:ext cx="820896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1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、林暗草惊风，将军夜引弓（拉开弓）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2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、引壶觞以自酌（端起）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3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、引以为流觞曲水（导引，引来）      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4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、不宜妄自菲薄，引喻失义（譬喻，此有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“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言谈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”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“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说话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”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之意）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5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、旁征博引（援引，引用）</a:t>
            </a:r>
          </a:p>
        </p:txBody>
      </p:sp>
      <p:sp>
        <p:nvSpPr>
          <p:cNvPr id="186371" name="Text Box 4"/>
          <p:cNvSpPr txBox="1">
            <a:spLocks noChangeArrowheads="1"/>
          </p:cNvSpPr>
          <p:nvPr/>
        </p:nvSpPr>
        <p:spPr bwMode="auto">
          <a:xfrm>
            <a:off x="0" y="836613"/>
            <a:ext cx="2376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引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2843213" y="0"/>
            <a:ext cx="2592388" cy="81915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8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彩云" pitchFamily="2" charset="-122"/>
                <a:cs typeface="+mn-cs"/>
                <a:sym typeface="+mn-ea"/>
              </a:rPr>
              <a:t>一词多义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971550" y="4292600"/>
            <a:ext cx="7850188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、振长策而御守内（马鞭子）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2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、策扶老以流憩（拄着）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3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、退而论书策（古代写字用的竹筒）                  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4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、蒙故业，因遗策（计策，策略）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0" y="4076700"/>
            <a:ext cx="1098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策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827088" y="2205038"/>
            <a:ext cx="784860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1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、公与之乘，战于长勺（乘车）  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2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、聊乘化以归尽（顺应）  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3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、以区区之地，致万乘之势（古，四匹马拉的车）       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0" 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4</a:t>
            </a:r>
            <a:r>
              <a:rPr kumimoji="0" lang="zh-CN" altLang="en-US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1" charset="-122"/>
                <a:ea typeface="黑体" pitchFamily="1" charset="-122"/>
                <a:cs typeface="+mn-cs"/>
                <a:sym typeface="+mn-ea"/>
              </a:rPr>
              <a:t>、因利乘便，宰割天下（趁）          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2843213" y="188913"/>
            <a:ext cx="2592388" cy="81915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8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彩云" pitchFamily="2" charset="-122"/>
                <a:cs typeface="+mn-cs"/>
                <a:sym typeface="+mn-ea"/>
              </a:rPr>
              <a:t>一词多义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95288" y="1268413"/>
            <a:ext cx="53276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90204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乘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(ch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é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ng/sh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90204" pitchFamily="34" charset="0"/>
                <a:ea typeface="黑体" pitchFamily="1" charset="-122"/>
                <a:cs typeface="+mn-cs"/>
                <a:sym typeface="+mn-ea"/>
              </a:rPr>
              <a:t>è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1" charset="-122"/>
                <a:ea typeface="黑体" pitchFamily="1" charset="-122"/>
                <a:cs typeface="+mn-cs"/>
                <a:sym typeface="+mn-ea"/>
              </a:rPr>
              <a:t>ng)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2"/>
          <p:cNvSpPr txBox="1"/>
          <p:nvPr/>
        </p:nvSpPr>
        <p:spPr>
          <a:xfrm>
            <a:off x="484188" y="787400"/>
            <a:ext cx="7991475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endParaRPr lang="zh-CN" altLang="en-US" sz="1800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70658" name="Text Box 3"/>
          <p:cNvSpPr txBox="1"/>
          <p:nvPr/>
        </p:nvSpPr>
        <p:spPr>
          <a:xfrm>
            <a:off x="1657350" y="666750"/>
            <a:ext cx="3529013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悟以往之不谏</a:t>
            </a:r>
          </a:p>
        </p:txBody>
      </p:sp>
      <p:sp>
        <p:nvSpPr>
          <p:cNvPr id="70659" name="Text Box 4"/>
          <p:cNvSpPr txBox="1"/>
          <p:nvPr/>
        </p:nvSpPr>
        <p:spPr>
          <a:xfrm>
            <a:off x="1701800" y="1758950"/>
            <a:ext cx="3960813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恨晨光之熹微</a:t>
            </a:r>
          </a:p>
        </p:txBody>
      </p:sp>
      <p:sp>
        <p:nvSpPr>
          <p:cNvPr id="70660" name="Text Box 5"/>
          <p:cNvSpPr txBox="1"/>
          <p:nvPr/>
        </p:nvSpPr>
        <p:spPr>
          <a:xfrm>
            <a:off x="1731963" y="2959100"/>
            <a:ext cx="2808287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悦亲戚之情话</a:t>
            </a:r>
          </a:p>
        </p:txBody>
      </p:sp>
      <p:sp>
        <p:nvSpPr>
          <p:cNvPr id="70661" name="Text Box 6"/>
          <p:cNvSpPr txBox="1"/>
          <p:nvPr/>
        </p:nvSpPr>
        <p:spPr>
          <a:xfrm>
            <a:off x="1792288" y="4054475"/>
            <a:ext cx="3024187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善万物之得时</a:t>
            </a:r>
          </a:p>
        </p:txBody>
      </p:sp>
      <p:sp>
        <p:nvSpPr>
          <p:cNvPr id="70662" name="Text Box 7"/>
          <p:cNvSpPr txBox="1"/>
          <p:nvPr/>
        </p:nvSpPr>
        <p:spPr>
          <a:xfrm>
            <a:off x="1746250" y="5345113"/>
            <a:ext cx="4103688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胡为乎惶惶欲何之</a:t>
            </a:r>
          </a:p>
        </p:txBody>
      </p:sp>
      <p:sp>
        <p:nvSpPr>
          <p:cNvPr id="70663" name="AutoShape 8"/>
          <p:cNvSpPr/>
          <p:nvPr/>
        </p:nvSpPr>
        <p:spPr>
          <a:xfrm>
            <a:off x="1198563" y="1189038"/>
            <a:ext cx="320675" cy="4464050"/>
          </a:xfrm>
          <a:prstGeom prst="leftBrace">
            <a:avLst>
              <a:gd name="adj1" fmla="val 11536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en-US" sz="3600" dirty="0">
              <a:latin typeface="Arial" panose="020B0604020202090204" pitchFamily="34" charset="0"/>
              <a:ea typeface="隶书" pitchFamily="49" charset="-122"/>
            </a:endParaRPr>
          </a:p>
        </p:txBody>
      </p:sp>
      <p:sp>
        <p:nvSpPr>
          <p:cNvPr id="70664" name="Text Box 9"/>
          <p:cNvSpPr txBox="1"/>
          <p:nvPr/>
        </p:nvSpPr>
        <p:spPr>
          <a:xfrm>
            <a:off x="5287963" y="1617663"/>
            <a:ext cx="9556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endParaRPr lang="zh-CN" altLang="en-US" sz="3200" b="1" dirty="0">
              <a:latin typeface="Arial" panose="020B0604020202090204" pitchFamily="34" charset="0"/>
              <a:ea typeface="黑体" pitchFamily="1" charset="-122"/>
            </a:endParaRPr>
          </a:p>
        </p:txBody>
      </p:sp>
      <p:sp>
        <p:nvSpPr>
          <p:cNvPr id="70665" name="Text Box 10"/>
          <p:cNvSpPr txBox="1"/>
          <p:nvPr/>
        </p:nvSpPr>
        <p:spPr>
          <a:xfrm>
            <a:off x="5054600" y="666750"/>
            <a:ext cx="1439863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取独</a:t>
            </a:r>
          </a:p>
        </p:txBody>
      </p:sp>
      <p:sp>
        <p:nvSpPr>
          <p:cNvPr id="70666" name="Text Box 11"/>
          <p:cNvSpPr txBox="1"/>
          <p:nvPr/>
        </p:nvSpPr>
        <p:spPr>
          <a:xfrm>
            <a:off x="5054600" y="1793875"/>
            <a:ext cx="2049463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取独</a:t>
            </a:r>
          </a:p>
        </p:txBody>
      </p:sp>
      <p:sp>
        <p:nvSpPr>
          <p:cNvPr id="70667" name="Text Box 12"/>
          <p:cNvSpPr txBox="1"/>
          <p:nvPr/>
        </p:nvSpPr>
        <p:spPr>
          <a:xfrm>
            <a:off x="5054600" y="2914650"/>
            <a:ext cx="2032000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助词，的</a:t>
            </a:r>
          </a:p>
        </p:txBody>
      </p:sp>
      <p:sp>
        <p:nvSpPr>
          <p:cNvPr id="70668" name="Text Box 13"/>
          <p:cNvSpPr txBox="1"/>
          <p:nvPr/>
        </p:nvSpPr>
        <p:spPr>
          <a:xfrm>
            <a:off x="5054600" y="3994150"/>
            <a:ext cx="1295400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取独</a:t>
            </a:r>
          </a:p>
        </p:txBody>
      </p:sp>
      <p:sp>
        <p:nvSpPr>
          <p:cNvPr id="70669" name="Text Box 14"/>
          <p:cNvSpPr txBox="1"/>
          <p:nvPr/>
        </p:nvSpPr>
        <p:spPr>
          <a:xfrm>
            <a:off x="5473700" y="5330825"/>
            <a:ext cx="2979738" cy="609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400" b="1" dirty="0">
                <a:latin typeface="Arial" panose="020B0604020202090204" pitchFamily="34" charset="0"/>
                <a:ea typeface="黑体" pitchFamily="1" charset="-122"/>
              </a:rPr>
              <a:t>动词：去、到</a:t>
            </a:r>
          </a:p>
        </p:txBody>
      </p:sp>
      <p:sp>
        <p:nvSpPr>
          <p:cNvPr id="70670" name="Oval 15"/>
          <p:cNvSpPr/>
          <p:nvPr/>
        </p:nvSpPr>
        <p:spPr>
          <a:xfrm>
            <a:off x="255588" y="2938463"/>
            <a:ext cx="828675" cy="719137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8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 algn="ctr"/>
            <a:r>
              <a:rPr lang="zh-CN" altLang="en-US" sz="5400" b="1" dirty="0">
                <a:latin typeface="华文行楷" pitchFamily="2" charset="-122"/>
                <a:ea typeface="华文行楷" pitchFamily="2" charset="-122"/>
              </a:rPr>
              <a:t>之</a:t>
            </a:r>
          </a:p>
        </p:txBody>
      </p:sp>
      <p:sp>
        <p:nvSpPr>
          <p:cNvPr id="188432" name="Rectangle 16"/>
          <p:cNvSpPr>
            <a:spLocks noChangeArrowheads="1"/>
          </p:cNvSpPr>
          <p:nvPr/>
        </p:nvSpPr>
        <p:spPr bwMode="auto">
          <a:xfrm>
            <a:off x="6551613" y="0"/>
            <a:ext cx="2592388" cy="81915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8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4E5C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2" charset="0"/>
                <a:ea typeface="华文彩云" pitchFamily="2" charset="-122"/>
                <a:cs typeface="+mn-cs"/>
                <a:sym typeface="+mn-ea"/>
              </a:rPr>
              <a:t>一词多义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/>
          <p:nvPr/>
        </p:nvSpPr>
        <p:spPr>
          <a:xfrm>
            <a:off x="396875" y="2205038"/>
            <a:ext cx="5937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微</a:t>
            </a:r>
            <a:endParaRPr lang="zh-CN" altLang="en-US" sz="32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8787" name="Text Box 3"/>
          <p:cNvSpPr txBox="1"/>
          <p:nvPr/>
        </p:nvSpPr>
        <p:spPr>
          <a:xfrm>
            <a:off x="1189038" y="1125538"/>
            <a:ext cx="6438900" cy="25019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>
              <a:lnSpc>
                <a:spcPct val="14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祸患常积于忽微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微小的事</a:t>
            </a:r>
            <a:endParaRPr lang="zh-CN" altLang="en-US" sz="2800" b="1" dirty="0">
              <a:latin typeface="楷体" charset="-122"/>
              <a:ea typeface="楷体" charset="-122"/>
            </a:endParaRPr>
          </a:p>
          <a:p>
            <a:pPr indent="0">
              <a:lnSpc>
                <a:spcPct val="14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微指左公处，则席地倚墙而坐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悄悄地</a:t>
            </a:r>
            <a:endParaRPr lang="zh-CN" altLang="en-US" sz="2800" b="1" dirty="0">
              <a:latin typeface="楷体" charset="-122"/>
              <a:ea typeface="楷体" charset="-122"/>
            </a:endParaRPr>
          </a:p>
          <a:p>
            <a:pPr indent="0">
              <a:lnSpc>
                <a:spcPct val="14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从数骑出，微行入古寺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为隐身份而改装</a:t>
            </a:r>
            <a:endParaRPr lang="zh-CN" altLang="en-US" sz="2800" b="1" dirty="0">
              <a:latin typeface="楷体" charset="-122"/>
              <a:ea typeface="楷体" charset="-122"/>
            </a:endParaRPr>
          </a:p>
          <a:p>
            <a:pPr indent="0">
              <a:lnSpc>
                <a:spcPct val="14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微斯人，吾谁与归 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（如果）没有</a:t>
            </a:r>
            <a:endParaRPr lang="zh-CN" altLang="en-US" sz="2800" b="1" dirty="0">
              <a:latin typeface="楷体" charset="-122"/>
              <a:ea typeface="楷体" charset="-122"/>
            </a:endParaRPr>
          </a:p>
        </p:txBody>
      </p:sp>
      <p:sp>
        <p:nvSpPr>
          <p:cNvPr id="344069" name="AutoShape 4"/>
          <p:cNvSpPr/>
          <p:nvPr/>
        </p:nvSpPr>
        <p:spPr>
          <a:xfrm>
            <a:off x="971550" y="1412875"/>
            <a:ext cx="223838" cy="2025650"/>
          </a:xfrm>
          <a:prstGeom prst="leftBrace">
            <a:avLst>
              <a:gd name="adj1" fmla="val 7516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18796" name="Text Box 12"/>
          <p:cNvSpPr txBox="1"/>
          <p:nvPr/>
        </p:nvSpPr>
        <p:spPr>
          <a:xfrm>
            <a:off x="323850" y="4868863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200" b="1" dirty="0">
                <a:latin typeface="Arial" panose="020B0604020202090204" pitchFamily="34" charset="0"/>
                <a:ea typeface="宋体" pitchFamily="2" charset="-122"/>
              </a:rPr>
              <a:t>其</a:t>
            </a:r>
          </a:p>
        </p:txBody>
      </p:sp>
      <p:sp>
        <p:nvSpPr>
          <p:cNvPr id="118797" name="Text Box 13"/>
          <p:cNvSpPr txBox="1"/>
          <p:nvPr/>
        </p:nvSpPr>
        <p:spPr>
          <a:xfrm>
            <a:off x="1071563" y="3906838"/>
            <a:ext cx="7335837" cy="29337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>
              <a:lnSpc>
                <a:spcPct val="11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尔其无忘乃父之志    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副词，应当，一定</a:t>
            </a:r>
          </a:p>
          <a:p>
            <a:pPr indent="0">
              <a:lnSpc>
                <a:spcPct val="11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至于誓天断发，泣下沾襟，何其衰也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语气词</a:t>
            </a:r>
          </a:p>
          <a:p>
            <a:pPr indent="0">
              <a:lnSpc>
                <a:spcPct val="11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其意气之盛，可谓壮哉      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代词，他</a:t>
            </a:r>
          </a:p>
          <a:p>
            <a:pPr indent="0">
              <a:lnSpc>
                <a:spcPct val="11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圣人之所以为圣</a:t>
            </a:r>
            <a:r>
              <a:rPr lang="en-US" altLang="zh-CN" sz="2800" b="1" dirty="0">
                <a:latin typeface="楷体" charset="-122"/>
                <a:ea typeface="楷体" charset="-122"/>
              </a:rPr>
              <a:t>,</a:t>
            </a:r>
            <a:r>
              <a:rPr lang="zh-CN" altLang="en-US" sz="2800" b="1" dirty="0">
                <a:latin typeface="楷体" charset="-122"/>
                <a:ea typeface="楷体" charset="-122"/>
              </a:rPr>
              <a:t>愚人之所以为愚</a:t>
            </a:r>
            <a:r>
              <a:rPr lang="en-US" altLang="zh-CN" sz="2800" b="1">
                <a:latin typeface="楷体" charset="-122"/>
                <a:ea typeface="楷体" charset="-122"/>
              </a:rPr>
              <a:t>,</a:t>
            </a:r>
          </a:p>
          <a:p>
            <a:pPr indent="0">
              <a:lnSpc>
                <a:spcPct val="110000"/>
              </a:lnSpc>
            </a:pPr>
            <a:r>
              <a:rPr lang="zh-CN" altLang="en-US" sz="2800" b="1" dirty="0">
                <a:latin typeface="楷体" charset="-122"/>
                <a:ea typeface="楷体" charset="-122"/>
              </a:rPr>
              <a:t>其皆出于此乎</a:t>
            </a:r>
            <a:r>
              <a:rPr lang="en-US" altLang="zh-CN" sz="2800" b="1">
                <a:latin typeface="楷体" charset="-122"/>
                <a:ea typeface="楷体" charset="-122"/>
              </a:rPr>
              <a:t>?        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大概</a:t>
            </a:r>
            <a:r>
              <a:rPr lang="en-US" altLang="zh-CN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表揣测语气</a:t>
            </a:r>
          </a:p>
          <a:p>
            <a:pPr indent="0">
              <a:lnSpc>
                <a:spcPct val="110000"/>
              </a:lnSpc>
            </a:pPr>
            <a:endParaRPr lang="zh-CN" altLang="en-US" sz="2800">
              <a:latin typeface="楷体" charset="-122"/>
              <a:ea typeface="楷体" charset="-122"/>
            </a:endParaRPr>
          </a:p>
        </p:txBody>
      </p:sp>
      <p:sp>
        <p:nvSpPr>
          <p:cNvPr id="344079" name="AutoShape 14"/>
          <p:cNvSpPr/>
          <p:nvPr/>
        </p:nvSpPr>
        <p:spPr>
          <a:xfrm>
            <a:off x="900113" y="4078288"/>
            <a:ext cx="223837" cy="2025650"/>
          </a:xfrm>
          <a:prstGeom prst="leftBrace">
            <a:avLst>
              <a:gd name="adj1" fmla="val 75162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indent="0"/>
            <a:endParaRPr lang="zh-CN" altLang="zh-CN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0727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0728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0729" name="文本框 1"/>
          <p:cNvSpPr txBox="1"/>
          <p:nvPr/>
        </p:nvSpPr>
        <p:spPr>
          <a:xfrm>
            <a:off x="277813" y="220663"/>
            <a:ext cx="73818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一词多义（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4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879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charRg st="36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8797">
                                            <p:txEl>
                                              <p:charRg st="36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charRg st="65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8797">
                                            <p:txEl>
                                              <p:charRg st="65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charRg st="96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8797">
                                            <p:txEl>
                                              <p:charRg st="96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char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8797">
                                            <p:txEl>
                                              <p:charRg st="110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8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8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/>
      <p:bldP spid="118787" grpId="0"/>
      <p:bldP spid="344069" grpId="0" bldLvl="0" animBg="1"/>
      <p:bldP spid="118796" grpId="0"/>
      <p:bldP spid="34407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内容占位符 2"/>
          <p:cNvSpPr>
            <a:spLocks noGrp="1"/>
          </p:cNvSpPr>
          <p:nvPr>
            <p:ph sz="quarter" idx="1"/>
          </p:nvPr>
        </p:nvSpPr>
        <p:spPr>
          <a:xfrm>
            <a:off x="0" y="620713"/>
            <a:ext cx="9144000" cy="6237287"/>
          </a:xfrm>
          <a:ln/>
        </p:spPr>
        <p:txBody>
          <a:bodyPr vert="horz" wrap="square" lIns="91440" tIns="45720" rIns="91440" bIns="45720" anchor="t"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生生</a:t>
            </a:r>
            <a:r>
              <a:rPr lang="zh-CN" altLang="en-US" b="1" dirty="0"/>
              <a:t>所</a:t>
            </a:r>
            <a:r>
              <a:rPr lang="zh-CN" altLang="en-US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资</a:t>
            </a:r>
            <a:r>
              <a:rPr lang="zh-CN" altLang="en-US" dirty="0"/>
              <a:t>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亲故多劝余</a:t>
            </a:r>
            <a:r>
              <a:rPr lang="zh-CN" altLang="en-US" b="1" dirty="0">
                <a:solidFill>
                  <a:srgbClr val="009900"/>
                </a:solidFill>
                <a:latin typeface="华文行楷" pitchFamily="2" charset="-122"/>
                <a:ea typeface="华文行楷" pitchFamily="2" charset="-122"/>
              </a:rPr>
              <a:t>为</a:t>
            </a:r>
            <a:r>
              <a:rPr lang="zh-CN" altLang="en-US" b="1" dirty="0"/>
              <a:t>长吏</a:t>
            </a:r>
            <a:r>
              <a:rPr lang="zh-CN" altLang="en-US" dirty="0"/>
              <a:t>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/>
              <a:t>3、</a:t>
            </a:r>
            <a:r>
              <a:rPr lang="zh-CN" altLang="en-US" b="1" dirty="0">
                <a:solidFill>
                  <a:srgbClr val="0000CC"/>
                </a:solidFill>
              </a:rPr>
              <a:t>会</a:t>
            </a:r>
            <a:r>
              <a:rPr lang="zh-CN" altLang="en-US" b="1" dirty="0"/>
              <a:t>有四方之事，诸侯</a:t>
            </a:r>
            <a:r>
              <a:rPr lang="zh-CN" altLang="en-US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以</a:t>
            </a:r>
            <a:r>
              <a:rPr lang="zh-CN" altLang="en-US" b="1" dirty="0"/>
              <a:t>惠爱</a:t>
            </a:r>
            <a:r>
              <a:rPr lang="zh-CN" altLang="en-US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为</a:t>
            </a:r>
            <a:r>
              <a:rPr lang="zh-CN" altLang="en-US" b="1" dirty="0"/>
              <a:t>德，家叔</a:t>
            </a:r>
            <a:r>
              <a:rPr lang="zh-CN" altLang="en-US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以</a:t>
            </a:r>
            <a:r>
              <a:rPr lang="zh-CN" altLang="en-US" b="1" dirty="0"/>
              <a:t>余贫苦，遂</a:t>
            </a:r>
            <a:r>
              <a:rPr lang="zh-CN" altLang="en-US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见</a:t>
            </a:r>
            <a:r>
              <a:rPr lang="zh-CN" altLang="en-US" b="1" dirty="0"/>
              <a:t>用于小邑。</a:t>
            </a:r>
            <a:endParaRPr lang="en-US" altLang="zh-CN" b="1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11450" y="549275"/>
            <a:ext cx="6432550" cy="954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第一个“生”，动词，维持；第二个“生”，名词，生活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27763" y="1050925"/>
            <a:ext cx="2027237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资：凭借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89288" y="1503363"/>
            <a:ext cx="3960812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为，做，担任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750" y="4581525"/>
            <a:ext cx="5688013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①会：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恰逢，适逢，正赶上</a:t>
            </a:r>
          </a:p>
          <a:p>
            <a:pPr indent="0"/>
            <a:r>
              <a:rPr lang="zh-CN" altLang="en-US" sz="2800" b="1" dirty="0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以</a:t>
            </a:r>
            <a:r>
              <a:rPr lang="en-US" altLang="zh-CN" sz="2800" b="1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…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为：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把</a:t>
            </a:r>
            <a:r>
              <a:rPr lang="en-US" altLang="zh-CN" sz="2800" b="1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…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作为；把</a:t>
            </a:r>
            <a:r>
              <a:rPr lang="en-US" altLang="zh-CN" sz="2800" b="1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…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看成</a:t>
            </a:r>
            <a:endParaRPr lang="en-US" altLang="zh-CN" sz="2800" b="1">
              <a:solidFill>
                <a:srgbClr val="009900"/>
              </a:solidFill>
              <a:latin typeface="Arial" panose="020B0604020202090204" pitchFamily="34" charset="0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750" y="5516563"/>
            <a:ext cx="56165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②以：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因为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750" y="6021388"/>
            <a:ext cx="51974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solidFill>
                  <a:srgbClr val="C00000"/>
                </a:solidFill>
                <a:latin typeface="Arial" panose="020B0604020202090204" pitchFamily="34" charset="0"/>
                <a:ea typeface="隶书" pitchFamily="49" charset="-122"/>
              </a:rPr>
              <a:t>③见：</a:t>
            </a:r>
            <a:r>
              <a:rPr lang="zh-CN" altLang="en-US" sz="2800" b="1" dirty="0">
                <a:solidFill>
                  <a:srgbClr val="009900"/>
                </a:solidFill>
                <a:latin typeface="Arial" panose="020B0604020202090204" pitchFamily="34" charset="0"/>
                <a:ea typeface="隶书" pitchFamily="49" charset="-122"/>
              </a:rPr>
              <a:t>表被动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788" y="2217738"/>
            <a:ext cx="8497887" cy="954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2800" b="1" dirty="0">
                <a:latin typeface="Arial" panose="020B0604020202090204" pitchFamily="34" charset="0"/>
                <a:ea typeface="隶书" pitchFamily="49" charset="-122"/>
              </a:rPr>
              <a:t>注意：</a:t>
            </a:r>
            <a:r>
              <a:rPr lang="zh-CN" altLang="en-US" sz="2800" dirty="0">
                <a:latin typeface="华文行楷" pitchFamily="2" charset="-122"/>
                <a:ea typeface="华文行楷" pitchFamily="2" charset="-122"/>
              </a:rPr>
              <a:t>文言文中“为”后面如果接官职，那么为只能翻译成“做，担任”，而不能翻译成“作为”。</a:t>
            </a:r>
            <a:endParaRPr lang="en-US" altLang="zh-CN" sz="2800">
              <a:latin typeface="华文行楷" pitchFamily="2" charset="-122"/>
              <a:ea typeface="华文行楷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11"/>
              <p14:cNvContentPartPr/>
              <p14:nvPr/>
            </p14:nvContentPartPr>
            <p14:xfrm>
              <a:off x="0" y="17458"/>
              <a:ext cx="1588" cy="1587"/>
            </p14:xfrm>
          </p:contentPart>
        </mc:Choice>
        <mc:Fallback xmlns="">
          <p:pic>
            <p:nvPicPr>
              <p:cNvPr id="1026" name="Ink 11"/>
            </p:nvPicPr>
            <p:blipFill>
              <a:blip r:embed="rId3"/>
            </p:blipFill>
            <p:spPr>
              <a:xfrm>
                <a:off x="0" y="17458"/>
                <a:ext cx="1588" cy="1587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文本框 140289"/>
          <p:cNvSpPr txBox="1"/>
          <p:nvPr/>
        </p:nvSpPr>
        <p:spPr>
          <a:xfrm>
            <a:off x="0" y="0"/>
            <a:ext cx="9144000" cy="618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（一）通假字：</a:t>
            </a:r>
            <a:r>
              <a:rPr lang="zh-CN" altLang="zh-CN" dirty="0"/>
              <a:t>《始得西山宴游记》</a:t>
            </a:r>
            <a:endParaRPr lang="zh-CN" altLang="en-US" sz="4000" b="1" noProof="1"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余自为</a:t>
            </a:r>
            <a:r>
              <a:rPr lang="zh-CN" altLang="en-US" sz="4000" b="1" i="1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90204" pitchFamily="34" charset="0"/>
                <a:ea typeface="宋体" pitchFamily="2" charset="-122"/>
                <a:cs typeface="+mn-cs"/>
              </a:rPr>
              <a:t>僇</a:t>
            </a: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人</a:t>
            </a:r>
            <a:endParaRPr lang="zh-CN" altLang="en-US" sz="4000" b="1" noProof="1"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梦亦同</a:t>
            </a:r>
            <a:r>
              <a:rPr lang="zh-CN" altLang="en-US" sz="4000" b="1" noProof="1">
                <a:solidFill>
                  <a:srgbClr val="FF0066"/>
                </a:solidFill>
                <a:latin typeface="Arial" panose="020B0604020202090204" pitchFamily="34" charset="0"/>
                <a:ea typeface="宋体" pitchFamily="2" charset="-122"/>
                <a:cs typeface="+mn-cs"/>
              </a:rPr>
              <a:t>趣</a:t>
            </a:r>
            <a:endParaRPr lang="zh-CN" altLang="en-US" sz="4000" b="1" noProof="1">
              <a:solidFill>
                <a:srgbClr val="FF0066"/>
              </a:solidFill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（二）一词多义：</a:t>
            </a:r>
            <a:endParaRPr lang="zh-CN" altLang="en-US" sz="4000" b="1" noProof="1"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   而：施施</a:t>
            </a:r>
            <a:r>
              <a:rPr lang="zh-CN" altLang="en-US" sz="4000" b="1" u="sng" noProof="1">
                <a:latin typeface="Arial" panose="020B0604020202090204" pitchFamily="34" charset="0"/>
                <a:ea typeface="宋体" pitchFamily="2" charset="-122"/>
                <a:cs typeface="+mn-cs"/>
              </a:rPr>
              <a:t>而</a:t>
            </a: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行（             ）</a:t>
            </a:r>
            <a:endParaRPr lang="zh-CN" altLang="en-US" sz="4000" b="1" noProof="1"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           起</a:t>
            </a:r>
            <a:r>
              <a:rPr lang="zh-CN" altLang="en-US" sz="4000" b="1" u="sng" noProof="1">
                <a:latin typeface="Arial" panose="020B0604020202090204" pitchFamily="34" charset="0"/>
                <a:ea typeface="宋体" pitchFamily="2" charset="-122"/>
                <a:cs typeface="+mn-cs"/>
              </a:rPr>
              <a:t>而</a:t>
            </a: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归（             ）</a:t>
            </a:r>
            <a:endParaRPr lang="zh-CN" altLang="en-US" sz="4000" b="1" noProof="1">
              <a:latin typeface="Arial" panose="020B060402020209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悠悠乎与颢气俱，</a:t>
            </a:r>
            <a:r>
              <a:rPr lang="zh-CN" altLang="en-US" sz="4000" b="1" u="sng" noProof="1">
                <a:latin typeface="Arial" panose="020B0604020202090204" pitchFamily="34" charset="0"/>
                <a:ea typeface="宋体" pitchFamily="2" charset="-122"/>
                <a:cs typeface="+mn-cs"/>
              </a:rPr>
              <a:t>而</a:t>
            </a:r>
            <a:r>
              <a:rPr lang="zh-CN" altLang="en-US" sz="4000" b="1" noProof="1">
                <a:latin typeface="Arial" panose="020B0604020202090204" pitchFamily="34" charset="0"/>
                <a:ea typeface="宋体" pitchFamily="2" charset="-122"/>
                <a:cs typeface="+mn-cs"/>
              </a:rPr>
              <a:t>莫得其涯（   　　 ）</a:t>
            </a:r>
            <a:endParaRPr lang="zh-CN" altLang="en-US" sz="4000" b="1" noProof="1">
              <a:latin typeface="Arial" panose="020B0604020202090204" pitchFamily="34" charset="0"/>
            </a:endParaRPr>
          </a:p>
        </p:txBody>
      </p:sp>
      <p:sp>
        <p:nvSpPr>
          <p:cNvPr id="59394" name="文本框 140290"/>
          <p:cNvSpPr txBox="1"/>
          <p:nvPr/>
        </p:nvSpPr>
        <p:spPr>
          <a:xfrm>
            <a:off x="6324600" y="1143000"/>
            <a:ext cx="2438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endParaRPr lang="zh-CN" altLang="en-US" sz="2400" dirty="0">
              <a:latin typeface="Times New Roman" panose="02020503050405090304" pitchFamily="2" charset="0"/>
              <a:ea typeface="宋体" pitchFamily="2" charset="-122"/>
            </a:endParaRPr>
          </a:p>
        </p:txBody>
      </p:sp>
      <p:sp>
        <p:nvSpPr>
          <p:cNvPr id="140292" name="文本框 140291"/>
          <p:cNvSpPr txBox="1"/>
          <p:nvPr/>
        </p:nvSpPr>
        <p:spPr>
          <a:xfrm>
            <a:off x="5292725" y="1052513"/>
            <a:ext cx="4343400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通戮，刑辱</a:t>
            </a:r>
          </a:p>
          <a:p>
            <a:pPr indent="0">
              <a:spcBef>
                <a:spcPct val="50000"/>
              </a:spcBef>
            </a:pPr>
            <a:endParaRPr lang="zh-CN" altLang="en-US" sz="2400">
              <a:latin typeface="Times New Roman" panose="02020503050405090304" pitchFamily="2" charset="0"/>
              <a:ea typeface="宋体" pitchFamily="2" charset="-122"/>
            </a:endParaRPr>
          </a:p>
        </p:txBody>
      </p:sp>
      <p:sp>
        <p:nvSpPr>
          <p:cNvPr id="140293" name="文本框 140292"/>
          <p:cNvSpPr txBox="1"/>
          <p:nvPr/>
        </p:nvSpPr>
        <p:spPr>
          <a:xfrm>
            <a:off x="4067175" y="3716338"/>
            <a:ext cx="19812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表修饰</a:t>
            </a:r>
          </a:p>
        </p:txBody>
      </p:sp>
      <p:sp>
        <p:nvSpPr>
          <p:cNvPr id="140294" name="文本框 140293"/>
          <p:cNvSpPr txBox="1"/>
          <p:nvPr/>
        </p:nvSpPr>
        <p:spPr>
          <a:xfrm>
            <a:off x="3635375" y="4581525"/>
            <a:ext cx="35814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表承接</a:t>
            </a:r>
          </a:p>
        </p:txBody>
      </p:sp>
      <p:sp>
        <p:nvSpPr>
          <p:cNvPr id="140295" name="文本框 140294"/>
          <p:cNvSpPr txBox="1"/>
          <p:nvPr/>
        </p:nvSpPr>
        <p:spPr>
          <a:xfrm>
            <a:off x="7010400" y="5445125"/>
            <a:ext cx="21336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表转折</a:t>
            </a:r>
          </a:p>
        </p:txBody>
      </p:sp>
      <p:sp>
        <p:nvSpPr>
          <p:cNvPr id="140296" name="文本框 140295"/>
          <p:cNvSpPr txBox="1"/>
          <p:nvPr/>
        </p:nvSpPr>
        <p:spPr>
          <a:xfrm>
            <a:off x="5364163" y="1844675"/>
            <a:ext cx="338455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通趋，往、赴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0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/>
      <p:bldP spid="140293" grpId="0"/>
      <p:bldP spid="140294" grpId="0"/>
      <p:bldP spid="140295" grpId="0"/>
      <p:bldP spid="14029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文本框 141313"/>
          <p:cNvSpPr txBox="1"/>
          <p:nvPr/>
        </p:nvSpPr>
        <p:spPr>
          <a:xfrm>
            <a:off x="1752600" y="1981200"/>
            <a:ext cx="5029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endParaRPr lang="zh-CN" altLang="en-US" sz="2400" dirty="0">
              <a:latin typeface="Times New Roman" panose="02020503050405090304" pitchFamily="2" charset="0"/>
              <a:ea typeface="宋体" pitchFamily="2" charset="-122"/>
            </a:endParaRPr>
          </a:p>
        </p:txBody>
      </p:sp>
      <p:sp>
        <p:nvSpPr>
          <p:cNvPr id="60418" name="矩形 141314"/>
          <p:cNvSpPr/>
          <p:nvPr/>
        </p:nvSpPr>
        <p:spPr>
          <a:xfrm>
            <a:off x="0" y="476250"/>
            <a:ext cx="8842375" cy="58324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indent="0"/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为：余自</a:t>
            </a:r>
            <a:r>
              <a:rPr lang="zh-CN" altLang="en-US" sz="4000" b="1" u="sng" dirty="0">
                <a:latin typeface="Times New Roman" panose="02020503050405090304" pitchFamily="2" charset="0"/>
                <a:ea typeface="宋体" pitchFamily="2" charset="-122"/>
              </a:rPr>
              <a:t>为</a:t>
            </a: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僇人（                   ）</a:t>
            </a:r>
            <a:b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</a:b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       不与培塿</a:t>
            </a:r>
            <a:r>
              <a:rPr lang="zh-CN" altLang="en-US" sz="4000" b="1" u="sng" dirty="0">
                <a:latin typeface="Times New Roman" panose="02020503050405090304" pitchFamily="2" charset="0"/>
                <a:ea typeface="宋体" pitchFamily="2" charset="-122"/>
              </a:rPr>
              <a:t>为</a:t>
            </a: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类（                 ）</a:t>
            </a:r>
            <a:b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</a:b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        故</a:t>
            </a:r>
            <a:r>
              <a:rPr lang="zh-CN" altLang="en-US" sz="4000" b="1" u="sng" dirty="0">
                <a:latin typeface="Times New Roman" panose="02020503050405090304" pitchFamily="2" charset="0"/>
                <a:ea typeface="宋体" pitchFamily="2" charset="-122"/>
              </a:rPr>
              <a:t>为</a:t>
            </a: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之文以志（                     ）</a:t>
            </a:r>
            <a:b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</a:b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之：然后知是山之特立（              ）</a:t>
            </a:r>
            <a:b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</a:b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        始得异</a:t>
            </a:r>
            <a:r>
              <a:rPr lang="zh-CN" altLang="en-US" sz="4000" b="1" u="sng" dirty="0">
                <a:latin typeface="Times New Roman" panose="02020503050405090304" pitchFamily="2" charset="0"/>
                <a:ea typeface="宋体" pitchFamily="2" charset="-122"/>
              </a:rPr>
              <a:t>之</a:t>
            </a: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（                             ）</a:t>
            </a:r>
            <a:b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</a:b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        故为</a:t>
            </a:r>
            <a:r>
              <a:rPr lang="zh-CN" altLang="en-US" sz="4000" b="1" u="sng" dirty="0">
                <a:latin typeface="Times New Roman" panose="02020503050405090304" pitchFamily="2" charset="0"/>
                <a:ea typeface="宋体" pitchFamily="2" charset="-122"/>
              </a:rPr>
              <a:t>之</a:t>
            </a:r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文以志（                          ）</a:t>
            </a:r>
          </a:p>
          <a:p>
            <a:pPr indent="0"/>
            <a:r>
              <a:rPr lang="zh-CN" altLang="en-US" sz="4000" b="1" dirty="0">
                <a:latin typeface="Times New Roman" panose="02020503050405090304" pitchFamily="2" charset="0"/>
                <a:ea typeface="宋体" pitchFamily="2" charset="-122"/>
              </a:rPr>
              <a:t>       然后知吾向之未始游。</a:t>
            </a:r>
          </a:p>
        </p:txBody>
      </p:sp>
      <p:sp>
        <p:nvSpPr>
          <p:cNvPr id="141316" name="文本框 141315"/>
          <p:cNvSpPr txBox="1"/>
          <p:nvPr/>
        </p:nvSpPr>
        <p:spPr>
          <a:xfrm>
            <a:off x="4932363" y="1412875"/>
            <a:ext cx="13716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成为</a:t>
            </a:r>
          </a:p>
        </p:txBody>
      </p:sp>
      <p:sp>
        <p:nvSpPr>
          <p:cNvPr id="141317" name="文本框 141316"/>
          <p:cNvSpPr txBox="1"/>
          <p:nvPr/>
        </p:nvSpPr>
        <p:spPr>
          <a:xfrm>
            <a:off x="4643438" y="765175"/>
            <a:ext cx="12954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成为</a:t>
            </a:r>
          </a:p>
        </p:txBody>
      </p:sp>
      <p:sp>
        <p:nvSpPr>
          <p:cNvPr id="141318" name="文本框 141317"/>
          <p:cNvSpPr txBox="1"/>
          <p:nvPr/>
        </p:nvSpPr>
        <p:spPr>
          <a:xfrm>
            <a:off x="5148263" y="2133600"/>
            <a:ext cx="12954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为了</a:t>
            </a:r>
          </a:p>
        </p:txBody>
      </p:sp>
      <p:sp>
        <p:nvSpPr>
          <p:cNvPr id="141319" name="文本框 141318"/>
          <p:cNvSpPr txBox="1"/>
          <p:nvPr/>
        </p:nvSpPr>
        <p:spPr>
          <a:xfrm>
            <a:off x="5508625" y="3068638"/>
            <a:ext cx="2627313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主谓之间</a:t>
            </a:r>
          </a:p>
        </p:txBody>
      </p:sp>
      <p:sp>
        <p:nvSpPr>
          <p:cNvPr id="141320" name="文本框 141319"/>
          <p:cNvSpPr txBox="1"/>
          <p:nvPr/>
        </p:nvSpPr>
        <p:spPr>
          <a:xfrm>
            <a:off x="4211638" y="3716338"/>
            <a:ext cx="38100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代西山</a:t>
            </a:r>
          </a:p>
        </p:txBody>
      </p:sp>
      <p:sp>
        <p:nvSpPr>
          <p:cNvPr id="141321" name="文本框 141320"/>
          <p:cNvSpPr txBox="1"/>
          <p:nvPr/>
        </p:nvSpPr>
        <p:spPr>
          <a:xfrm>
            <a:off x="4932363" y="4365625"/>
            <a:ext cx="28956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代这件事</a:t>
            </a:r>
          </a:p>
        </p:txBody>
      </p:sp>
      <p:sp>
        <p:nvSpPr>
          <p:cNvPr id="141322" name="文本框 141321"/>
          <p:cNvSpPr txBox="1"/>
          <p:nvPr/>
        </p:nvSpPr>
        <p:spPr>
          <a:xfrm>
            <a:off x="5867400" y="4868863"/>
            <a:ext cx="2895600" cy="1311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时间副词后无意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6" grpId="0"/>
      <p:bldP spid="141317" grpId="0"/>
      <p:bldP spid="141318" grpId="0"/>
      <p:bldP spid="141319" grpId="0"/>
      <p:bldP spid="141320" grpId="0"/>
      <p:bldP spid="141321" grpId="0"/>
      <p:bldP spid="141322" grpId="0"/>
      <p:bldP spid="14132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矩形 142337"/>
          <p:cNvSpPr/>
          <p:nvPr/>
        </p:nvSpPr>
        <p:spPr>
          <a:xfrm>
            <a:off x="762000" y="1600200"/>
            <a:ext cx="4897438" cy="43592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而</a:t>
            </a:r>
            <a:r>
              <a:rPr lang="zh-CN" altLang="en-US" sz="4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未始</a:t>
            </a:r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知西山之怪特。</a:t>
            </a:r>
          </a:p>
          <a:p>
            <a:pPr indent="0"/>
            <a:endParaRPr lang="zh-CN" altLang="en-US" sz="4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endParaRPr lang="zh-CN" altLang="en-US" sz="4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攒蹙</a:t>
            </a:r>
            <a:r>
              <a:rPr lang="zh-CN" altLang="en-US" sz="4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累积</a:t>
            </a:r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indent="0"/>
            <a:endParaRPr lang="zh-CN" altLang="en-US" sz="4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endParaRPr lang="zh-CN" altLang="en-US" sz="4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4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知吾向之未始游。</a:t>
            </a:r>
          </a:p>
        </p:txBody>
      </p:sp>
      <p:sp>
        <p:nvSpPr>
          <p:cNvPr id="142339" name="矩形 142338"/>
          <p:cNvSpPr/>
          <p:nvPr/>
        </p:nvSpPr>
        <p:spPr>
          <a:xfrm>
            <a:off x="5715000" y="1295400"/>
            <a:ext cx="2708275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未尝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没开始</a:t>
            </a:r>
          </a:p>
        </p:txBody>
      </p:sp>
      <p:sp>
        <p:nvSpPr>
          <p:cNvPr id="142340" name="矩形 142339"/>
          <p:cNvSpPr/>
          <p:nvPr/>
        </p:nvSpPr>
        <p:spPr>
          <a:xfrm>
            <a:off x="3962400" y="3276600"/>
            <a:ext cx="3625850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重叠、积压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积累</a:t>
            </a:r>
          </a:p>
        </p:txBody>
      </p:sp>
      <p:sp>
        <p:nvSpPr>
          <p:cNvPr id="142341" name="矩形 142340"/>
          <p:cNvSpPr/>
          <p:nvPr/>
        </p:nvSpPr>
        <p:spPr>
          <a:xfrm>
            <a:off x="5562600" y="4953000"/>
            <a:ext cx="3167063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这样以后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承接连词</a:t>
            </a:r>
          </a:p>
        </p:txBody>
      </p:sp>
      <p:sp>
        <p:nvSpPr>
          <p:cNvPr id="61445" name="矩形 142341"/>
          <p:cNvSpPr/>
          <p:nvPr/>
        </p:nvSpPr>
        <p:spPr>
          <a:xfrm>
            <a:off x="762000" y="481013"/>
            <a:ext cx="222250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4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古今异义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build="p"/>
      <p:bldP spid="142340" grpId="0" build="p"/>
      <p:bldP spid="14234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矩形 143361"/>
          <p:cNvSpPr/>
          <p:nvPr/>
        </p:nvSpPr>
        <p:spPr>
          <a:xfrm>
            <a:off x="838200" y="1143000"/>
            <a:ext cx="4032250" cy="50355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游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于是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乎始。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醉则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更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相枕以卧。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到则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披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草而坐。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颓然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就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醉。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363" name="矩形 143362"/>
          <p:cNvSpPr/>
          <p:nvPr/>
        </p:nvSpPr>
        <p:spPr>
          <a:xfrm>
            <a:off x="3581400" y="762000"/>
            <a:ext cx="4572000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从此，从这时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承接连词</a:t>
            </a:r>
          </a:p>
        </p:txBody>
      </p:sp>
      <p:sp>
        <p:nvSpPr>
          <p:cNvPr id="143364" name="矩形 143363"/>
          <p:cNvSpPr/>
          <p:nvPr/>
        </p:nvSpPr>
        <p:spPr>
          <a:xfrm>
            <a:off x="4419600" y="2209800"/>
            <a:ext cx="2249488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交替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更加</a:t>
            </a:r>
          </a:p>
        </p:txBody>
      </p:sp>
      <p:sp>
        <p:nvSpPr>
          <p:cNvPr id="143365" name="矩形 143364"/>
          <p:cNvSpPr/>
          <p:nvPr/>
        </p:nvSpPr>
        <p:spPr>
          <a:xfrm>
            <a:off x="3962400" y="3581400"/>
            <a:ext cx="4572000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拨开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覆盖在肩背上。</a:t>
            </a:r>
          </a:p>
        </p:txBody>
      </p:sp>
      <p:sp>
        <p:nvSpPr>
          <p:cNvPr id="143366" name="矩形 143365"/>
          <p:cNvSpPr/>
          <p:nvPr/>
        </p:nvSpPr>
        <p:spPr>
          <a:xfrm>
            <a:off x="3657600" y="4876800"/>
            <a:ext cx="3167063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接近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就是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/>
      <p:bldP spid="143364" grpId="0" build="p"/>
      <p:bldP spid="143365" grpId="0" build="p"/>
      <p:bldP spid="14336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矩形 145409"/>
          <p:cNvSpPr/>
          <p:nvPr/>
        </p:nvSpPr>
        <p:spPr>
          <a:xfrm>
            <a:off x="838200" y="1219200"/>
            <a:ext cx="5400675" cy="39370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然后知吾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向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之未始游。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故为之文以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志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endParaRPr lang="zh-CN" altLang="en-US" sz="36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sz="36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岁元和四年也。</a:t>
            </a:r>
          </a:p>
        </p:txBody>
      </p:sp>
      <p:sp>
        <p:nvSpPr>
          <p:cNvPr id="145411" name="矩形 145410"/>
          <p:cNvSpPr/>
          <p:nvPr/>
        </p:nvSpPr>
        <p:spPr>
          <a:xfrm>
            <a:off x="5334000" y="1219200"/>
            <a:ext cx="2682875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从前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朝</a:t>
            </a:r>
          </a:p>
        </p:txBody>
      </p:sp>
      <p:sp>
        <p:nvSpPr>
          <p:cNvPr id="145412" name="矩形 145411"/>
          <p:cNvSpPr/>
          <p:nvPr/>
        </p:nvSpPr>
        <p:spPr>
          <a:xfrm>
            <a:off x="4191000" y="2743200"/>
            <a:ext cx="4572000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记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志气、志向。</a:t>
            </a:r>
          </a:p>
        </p:txBody>
      </p:sp>
      <p:sp>
        <p:nvSpPr>
          <p:cNvPr id="145413" name="矩形 145412"/>
          <p:cNvSpPr/>
          <p:nvPr/>
        </p:nvSpPr>
        <p:spPr>
          <a:xfrm>
            <a:off x="4572000" y="4419600"/>
            <a:ext cx="4572000" cy="11906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FFFF99"/>
            </a:outerShdw>
          </a:effectLst>
        </p:spPr>
        <p:txBody>
          <a:bodyPr anchor="t">
            <a:spAutoFit/>
          </a:bodyPr>
          <a:lstStyle/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古义 代词，这</a:t>
            </a:r>
          </a:p>
          <a:p>
            <a:pPr indent="0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今义 判断动词。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/>
      <p:bldP spid="145412" grpId="0" build="p"/>
      <p:bldP spid="14541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65538" name="Object 2"/>
          <p:cNvGraphicFramePr/>
          <p:nvPr/>
        </p:nvGraphicFramePr>
        <p:xfrm>
          <a:off x="1547813" y="1412875"/>
          <a:ext cx="6086475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4489450" progId="Word.Document.8">
                  <p:embed/>
                </p:oleObj>
              </mc:Choice>
              <mc:Fallback>
                <p:oleObj r:id="rId3" imgW="6102350" imgH="448945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1412875"/>
                        <a:ext cx="6086475" cy="448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908175" y="2781300"/>
            <a:ext cx="45116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因为”“由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于”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613" y="3789363"/>
            <a:ext cx="415290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这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指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目游，眺望四周。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67586" name="Object 2"/>
          <p:cNvGraphicFramePr/>
          <p:nvPr/>
        </p:nvGraphicFramePr>
        <p:xfrm>
          <a:off x="1528763" y="1403350"/>
          <a:ext cx="6086475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4553585" progId="Word.Document.8">
                  <p:embed/>
                </p:oleObj>
              </mc:Choice>
              <mc:Fallback>
                <p:oleObj r:id="rId3" imgW="6102350" imgH="455358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403350"/>
                        <a:ext cx="6086475" cy="454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763713" y="1844675"/>
            <a:ext cx="56165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土地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。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壤：地，与“天”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相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对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813" y="2852738"/>
            <a:ext cx="4608513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岈然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：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山深邃的样子。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503050405090304"/>
              <a:ea typeface="宋体"/>
              <a:cs typeface="Times New Roman" panose="0202050305040509030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洼然：凹下的样子。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19250" y="4346575"/>
            <a:ext cx="52578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若：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好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像。垤：蚂蚁做窝时堆在外面的小土堆。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69634" name="Object 2"/>
          <p:cNvGraphicFramePr/>
          <p:nvPr/>
        </p:nvGraphicFramePr>
        <p:xfrm>
          <a:off x="1528763" y="1403350"/>
          <a:ext cx="6086475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9650" imgH="4748530" progId="Word.Document.8">
                  <p:embed/>
                </p:oleObj>
              </mc:Choice>
              <mc:Fallback>
                <p:oleObj r:id="rId3" imgW="6089650" imgH="474853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403350"/>
                        <a:ext cx="6086475" cy="473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19250" y="1844675"/>
            <a:ext cx="59055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“遁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”有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逃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跑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、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逃离、回避、隐藏”之义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此处与“隐”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义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“隐藏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275" y="2708275"/>
            <a:ext cx="12668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连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接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19250" y="3716338"/>
            <a:ext cx="5545138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，“一样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。“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四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望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如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一”，谓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无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论朝哪个方向远望，都如上面八句所写的一样。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71682" name="Object 2"/>
          <p:cNvGraphicFramePr/>
          <p:nvPr/>
        </p:nvGraphicFramePr>
        <p:xfrm>
          <a:off x="1477963" y="1390650"/>
          <a:ext cx="6088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92825" imgH="5520055" progId="Word.Document.8">
                  <p:embed/>
                </p:oleObj>
              </mc:Choice>
              <mc:Fallback>
                <p:oleObj r:id="rId3" imgW="6092825" imgH="552005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7963" y="1390650"/>
                        <a:ext cx="6088062" cy="501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92275" y="1681163"/>
            <a:ext cx="30702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名词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“同类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6375" y="2689225"/>
            <a:ext cx="37909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动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词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“合而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为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一”。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3573463"/>
            <a:ext cx="6480175" cy="1773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颓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然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：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现在形容败兴的样子，文中指“恭顺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的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样子”，即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醉了酒，叫怎么样就怎么样。就：动词，“接近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/>
          <p:nvPr/>
        </p:nvSpPr>
        <p:spPr>
          <a:xfrm>
            <a:off x="992188" y="1144588"/>
            <a:ext cx="3867150" cy="5016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契丹与吾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约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为兄弟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而告以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成功</a:t>
            </a:r>
          </a:p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函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梁君臣之首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一夫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夜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呼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乱者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四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应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仓皇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东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出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忧劳可以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兴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国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逸豫可以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亡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身</a:t>
            </a:r>
          </a:p>
          <a:p>
            <a:pPr indent="0"/>
            <a:r>
              <a:rPr lang="zh-CN" altLang="en-US" sz="3200" b="1" dirty="0">
                <a:latin typeface="楷体" charset="-122"/>
                <a:ea typeface="楷体" charset="-122"/>
              </a:rPr>
              <a:t>祸患常积于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忽微</a:t>
            </a:r>
          </a:p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智勇</a:t>
            </a:r>
            <a:r>
              <a:rPr lang="zh-CN" altLang="en-US" sz="3200" b="1" dirty="0">
                <a:latin typeface="楷体" charset="-122"/>
                <a:ea typeface="楷体" charset="-122"/>
              </a:rPr>
              <a:t>多困于所溺</a:t>
            </a:r>
          </a:p>
        </p:txBody>
      </p:sp>
      <p:sp>
        <p:nvSpPr>
          <p:cNvPr id="119812" name="Rectangle 4"/>
          <p:cNvSpPr/>
          <p:nvPr/>
        </p:nvSpPr>
        <p:spPr>
          <a:xfrm>
            <a:off x="3806825" y="2128838"/>
            <a:ext cx="4725988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动，用盒子装</a:t>
            </a:r>
          </a:p>
        </p:txBody>
      </p:sp>
      <p:sp>
        <p:nvSpPr>
          <p:cNvPr id="119813" name="Rectangle 5"/>
          <p:cNvSpPr/>
          <p:nvPr/>
        </p:nvSpPr>
        <p:spPr>
          <a:xfrm>
            <a:off x="3030538" y="2633663"/>
            <a:ext cx="42052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状，在夜里</a:t>
            </a:r>
          </a:p>
        </p:txBody>
      </p:sp>
      <p:sp>
        <p:nvSpPr>
          <p:cNvPr id="119814" name="Rectangle 6"/>
          <p:cNvSpPr/>
          <p:nvPr/>
        </p:nvSpPr>
        <p:spPr>
          <a:xfrm>
            <a:off x="3671888" y="4014788"/>
            <a:ext cx="4456112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使动用法，使</a:t>
            </a:r>
            <a:r>
              <a:rPr lang="en-US" altLang="zh-CN" sz="3200" b="1">
                <a:solidFill>
                  <a:srgbClr val="FF0000"/>
                </a:solidFill>
                <a:latin typeface="楷体" charset="-122"/>
                <a:ea typeface="楷体" charset="-122"/>
              </a:rPr>
              <a:t>…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兴盛</a:t>
            </a:r>
          </a:p>
        </p:txBody>
      </p:sp>
      <p:sp>
        <p:nvSpPr>
          <p:cNvPr id="119815" name="Text Box 7"/>
          <p:cNvSpPr txBox="1"/>
          <p:nvPr/>
        </p:nvSpPr>
        <p:spPr>
          <a:xfrm>
            <a:off x="4122738" y="5003800"/>
            <a:ext cx="45307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形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名，细微的地方</a:t>
            </a:r>
          </a:p>
        </p:txBody>
      </p:sp>
      <p:sp>
        <p:nvSpPr>
          <p:cNvPr id="119816" name="Rectangle 8"/>
          <p:cNvSpPr/>
          <p:nvPr/>
        </p:nvSpPr>
        <p:spPr>
          <a:xfrm>
            <a:off x="3041650" y="3114675"/>
            <a:ext cx="4205288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数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状，从四方</a:t>
            </a:r>
          </a:p>
        </p:txBody>
      </p:sp>
      <p:sp>
        <p:nvSpPr>
          <p:cNvPr id="119817" name="Rectangle 9"/>
          <p:cNvSpPr/>
          <p:nvPr/>
        </p:nvSpPr>
        <p:spPr>
          <a:xfrm>
            <a:off x="3041650" y="3563938"/>
            <a:ext cx="4205288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状，向东面</a:t>
            </a:r>
          </a:p>
        </p:txBody>
      </p:sp>
      <p:sp>
        <p:nvSpPr>
          <p:cNvPr id="119818" name="Rectangle 10"/>
          <p:cNvSpPr/>
          <p:nvPr/>
        </p:nvSpPr>
        <p:spPr>
          <a:xfrm>
            <a:off x="3851275" y="4508500"/>
            <a:ext cx="4456113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使动用法，使</a:t>
            </a:r>
            <a:r>
              <a:rPr lang="en-US" altLang="zh-CN" sz="3200" b="1">
                <a:solidFill>
                  <a:srgbClr val="FF0000"/>
                </a:solidFill>
                <a:latin typeface="楷体" charset="-122"/>
                <a:ea typeface="楷体" charset="-122"/>
              </a:rPr>
              <a:t>…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灭亡</a:t>
            </a:r>
          </a:p>
        </p:txBody>
      </p:sp>
      <p:sp>
        <p:nvSpPr>
          <p:cNvPr id="119819" name="Text Box 11"/>
          <p:cNvSpPr txBox="1"/>
          <p:nvPr/>
        </p:nvSpPr>
        <p:spPr>
          <a:xfrm>
            <a:off x="4122738" y="5634038"/>
            <a:ext cx="45307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形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名，有智有勇的人</a:t>
            </a:r>
          </a:p>
        </p:txBody>
      </p:sp>
      <p:sp>
        <p:nvSpPr>
          <p:cNvPr id="119820" name="Text Box 12"/>
          <p:cNvSpPr txBox="1"/>
          <p:nvPr/>
        </p:nvSpPr>
        <p:spPr>
          <a:xfrm>
            <a:off x="3462338" y="1628775"/>
            <a:ext cx="45307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形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名，成功的消息</a:t>
            </a:r>
          </a:p>
        </p:txBody>
      </p:sp>
      <p:sp>
        <p:nvSpPr>
          <p:cNvPr id="119821" name="Rectangle 13"/>
          <p:cNvSpPr/>
          <p:nvPr/>
        </p:nvSpPr>
        <p:spPr>
          <a:xfrm>
            <a:off x="4572000" y="1179513"/>
            <a:ext cx="432117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名</a:t>
            </a:r>
            <a:r>
              <a:rPr lang="en-US" altLang="zh-CN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→</a:t>
            </a:r>
            <a:r>
              <a:rPr lang="zh-CN" altLang="en-US" sz="3200" b="1" dirty="0">
                <a:solidFill>
                  <a:srgbClr val="FF0000"/>
                </a:solidFill>
                <a:latin typeface="楷体" charset="-122"/>
                <a:ea typeface="楷体" charset="-122"/>
              </a:rPr>
              <a:t>动，订立盟约</a:t>
            </a:r>
          </a:p>
        </p:txBody>
      </p:sp>
      <p:sp>
        <p:nvSpPr>
          <p:cNvPr id="31756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31757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楷体" charset="-122"/>
              <a:ea typeface="楷体" charset="-122"/>
              <a:sym typeface="宋体" pitchFamily="2" charset="-122"/>
            </a:endParaRPr>
          </a:p>
        </p:txBody>
      </p:sp>
      <p:sp>
        <p:nvSpPr>
          <p:cNvPr id="31758" name="文本框 1"/>
          <p:cNvSpPr txBox="1"/>
          <p:nvPr/>
        </p:nvSpPr>
        <p:spPr>
          <a:xfrm>
            <a:off x="277813" y="220663"/>
            <a:ext cx="695801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 b="1" dirty="0">
                <a:solidFill>
                  <a:srgbClr val="CC3399"/>
                </a:solidFill>
                <a:latin typeface="黑体" pitchFamily="1" charset="-122"/>
                <a:ea typeface="黑体" pitchFamily="1" charset="-122"/>
              </a:rPr>
              <a:t>词类活用</a:t>
            </a:r>
            <a:endParaRPr lang="zh-CN" altLang="en-US" sz="3600">
              <a:solidFill>
                <a:srgbClr val="CC00CC"/>
              </a:solidFill>
              <a:latin typeface="黑体" pitchFamily="1" charset="-122"/>
              <a:ea typeface="黑体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/>
      <p:bldP spid="119813" grpId="0"/>
      <p:bldP spid="119814" grpId="0"/>
      <p:bldP spid="119815" grpId="0"/>
      <p:bldP spid="119816" grpId="0"/>
      <p:bldP spid="119817" grpId="0"/>
      <p:bldP spid="119818" grpId="0"/>
      <p:bldP spid="119819" grpId="0"/>
      <p:bldP spid="119820" grpId="0"/>
      <p:bldP spid="1198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73730" name="Object 2"/>
          <p:cNvGraphicFramePr/>
          <p:nvPr/>
        </p:nvGraphicFramePr>
        <p:xfrm>
          <a:off x="1528763" y="1403350"/>
          <a:ext cx="6086475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4062730" progId="Word.Document.8">
                  <p:embed/>
                </p:oleObj>
              </mc:Choice>
              <mc:Fallback>
                <p:oleObj r:id="rId3" imgW="6102350" imgH="406273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403350"/>
                        <a:ext cx="6086475" cy="405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41475" y="1844675"/>
            <a:ext cx="55943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：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结。形：身体。释：消散。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44650" y="2835275"/>
            <a:ext cx="4583113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万化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：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自然界万物。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503050405090304"/>
              <a:ea typeface="宋体"/>
              <a:cs typeface="Times New Roman" panose="0202050305040509030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冥合：暗合，融为一体。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2275" y="4292600"/>
            <a:ext cx="30702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名词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“先前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75778" name="Object 2"/>
          <p:cNvGraphicFramePr/>
          <p:nvPr/>
        </p:nvGraphicFramePr>
        <p:xfrm>
          <a:off x="1503363" y="2352675"/>
          <a:ext cx="6088062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92825" imgH="2231390" progId="Word.Document.8">
                  <p:embed/>
                </p:oleObj>
              </mc:Choice>
              <mc:Fallback>
                <p:oleObj r:id="rId3" imgW="6092825" imgH="223139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3363" y="2352675"/>
                        <a:ext cx="6088062" cy="222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835150" y="2806700"/>
            <a:ext cx="5233988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句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中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助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词，起舒缓语气的作用。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3713" y="3886200"/>
            <a:ext cx="27098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MS Mincho"/>
                <a:cs typeface="MS Mincho"/>
              </a:rPr>
              <a:t>，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“记”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77826" name="内容占位符 1"/>
          <p:cNvSpPr>
            <a:spLocks noGrp="1"/>
          </p:cNvSpPr>
          <p:nvPr>
            <p:ph idx="1"/>
          </p:nvPr>
        </p:nvSpPr>
        <p:spPr>
          <a:xfrm>
            <a:off x="1547813" y="890588"/>
            <a:ext cx="6408737" cy="4535487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4</a:t>
            </a:r>
            <a:r>
              <a:rPr lang="zh-CN" altLang="en-US" sz="2800" b="1" dirty="0"/>
              <a:t>．填写下列横线上空缺的名言名句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①</a:t>
            </a:r>
            <a:r>
              <a:rPr lang="zh-CN" altLang="en-US" sz="2800" b="1" dirty="0"/>
              <a:t>攒蹙累积，莫得遁隐。</a:t>
            </a:r>
            <a:r>
              <a:rPr lang="en-US" altLang="zh-CN" sz="2800" b="1"/>
              <a:t>__________</a:t>
            </a:r>
            <a:r>
              <a:rPr lang="zh-CN" altLang="en-US" sz="2800" b="1" dirty="0"/>
              <a:t>，</a:t>
            </a:r>
            <a:r>
              <a:rPr lang="en-US" altLang="zh-CN" sz="2800" b="1"/>
              <a:t>____________</a:t>
            </a:r>
            <a:r>
              <a:rPr lang="zh-CN" altLang="en-US" sz="2800" b="1" dirty="0"/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②__________________</a:t>
            </a:r>
            <a:r>
              <a:rPr lang="zh-CN" altLang="en-US" sz="2800" b="1" dirty="0"/>
              <a:t>而莫得其涯，</a:t>
            </a:r>
            <a:r>
              <a:rPr lang="en-US" altLang="x-none" sz="2800" b="1"/>
              <a:t> </a:t>
            </a:r>
            <a:r>
              <a:rPr lang="en-US" altLang="zh-CN" sz="2800" b="1"/>
              <a:t>_______________________________</a:t>
            </a:r>
            <a:r>
              <a:rPr lang="zh-CN" altLang="en-US" sz="2800" b="1" dirty="0"/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③</a:t>
            </a:r>
            <a:r>
              <a:rPr lang="zh-CN" altLang="en-US" sz="2800" b="1" dirty="0"/>
              <a:t>苍然暮色，自远而至，至无所见，而犹不欲归。</a:t>
            </a:r>
            <a:r>
              <a:rPr lang="en-US" altLang="zh-CN" sz="2800" b="1"/>
              <a:t>____________</a:t>
            </a:r>
            <a:r>
              <a:rPr lang="zh-CN" altLang="en-US" sz="2800" b="1" dirty="0"/>
              <a:t>，</a:t>
            </a:r>
            <a:r>
              <a:rPr lang="en-US" altLang="zh-CN" sz="2800" b="1"/>
              <a:t>_________________</a:t>
            </a:r>
            <a:r>
              <a:rPr lang="zh-CN" altLang="en-US" sz="2800" b="1" dirty="0"/>
              <a:t>。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5681663" y="1681163"/>
            <a:ext cx="16271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萦青缭白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8175" y="2330450"/>
            <a:ext cx="1627188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外与天际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9975" y="3049588"/>
            <a:ext cx="27098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悠悠乎与颢气俱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12913" y="3697288"/>
            <a:ext cx="559593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洋洋乎与造物者游而不知其所穷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63950" y="5065713"/>
            <a:ext cx="16287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心凝形释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1050" y="5713413"/>
            <a:ext cx="198913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与万化冥合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79874" name="Object 3"/>
          <p:cNvGraphicFramePr/>
          <p:nvPr/>
        </p:nvGraphicFramePr>
        <p:xfrm>
          <a:off x="1476375" y="981075"/>
          <a:ext cx="6186488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84265" imgH="5413375" progId="Word.Document.8">
                  <p:embed/>
                </p:oleObj>
              </mc:Choice>
              <mc:Fallback>
                <p:oleObj r:id="rId3" imgW="6184265" imgH="5413375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375" y="981075"/>
                        <a:ext cx="6186488" cy="501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84438" y="2185988"/>
            <a:ext cx="3311525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漫无目的、随意。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8175" y="2997200"/>
            <a:ext cx="559435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时间、地方等长而无边的样子。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4438" y="4346575"/>
            <a:ext cx="198755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一同到达。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2275" y="5373688"/>
            <a:ext cx="198755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志趣一致。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81922" name="Object 2"/>
          <p:cNvGraphicFramePr/>
          <p:nvPr/>
        </p:nvGraphicFramePr>
        <p:xfrm>
          <a:off x="684213" y="222250"/>
          <a:ext cx="6950075" cy="610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5361305" progId="Word.Document.8">
                  <p:embed/>
                </p:oleObj>
              </mc:Choice>
              <mc:Fallback>
                <p:oleObj r:id="rId3" imgW="6102350" imgH="5361305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222250"/>
                        <a:ext cx="6950075" cy="6107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47813" y="981075"/>
            <a:ext cx="6480175" cy="1373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两个词，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凡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，所有；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是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，代词，这个，这里，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凡是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指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所有这里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8175" y="2708275"/>
            <a:ext cx="5184775" cy="519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副词，总括某个范围内的一切。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4438" y="4562475"/>
            <a:ext cx="2347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未尝、未曾。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513" y="5713413"/>
            <a:ext cx="16271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没开始。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83970" name="Object 2"/>
          <p:cNvGraphicFramePr/>
          <p:nvPr/>
        </p:nvGraphicFramePr>
        <p:xfrm>
          <a:off x="1528763" y="1403350"/>
          <a:ext cx="6086475" cy="475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4766945" progId="Word.Document.8">
                  <p:embed/>
                </p:oleObj>
              </mc:Choice>
              <mc:Fallback>
                <p:oleObj r:id="rId3" imgW="6102350" imgH="476694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403350"/>
                        <a:ext cx="6086475" cy="475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47813" y="2349500"/>
            <a:ext cx="5310188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两个词，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穷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，穷尽、游尽；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山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，山水。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3575" y="3244850"/>
            <a:ext cx="126682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荒山。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1413" y="4562475"/>
            <a:ext cx="234950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重叠、积压。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59113" y="5084763"/>
            <a:ext cx="12668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积累。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86018" name="Object 2"/>
          <p:cNvGraphicFramePr/>
          <p:nvPr/>
        </p:nvGraphicFramePr>
        <p:xfrm>
          <a:off x="1528763" y="1403350"/>
          <a:ext cx="6086475" cy="680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02350" imgH="6809105" progId="Word.Document.8">
                  <p:embed/>
                </p:oleObj>
              </mc:Choice>
              <mc:Fallback>
                <p:oleObj r:id="rId3" imgW="6102350" imgH="6809105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403350"/>
                        <a:ext cx="6086475" cy="680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132138" y="1844675"/>
            <a:ext cx="12668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8038" y="2349500"/>
            <a:ext cx="126682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边际。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9113" y="3409950"/>
            <a:ext cx="16287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这以后。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8038" y="3860800"/>
            <a:ext cx="19875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承接连词。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88066" name="Object 2"/>
          <p:cNvGraphicFramePr/>
          <p:nvPr/>
        </p:nvGraphicFramePr>
        <p:xfrm>
          <a:off x="1528763" y="1397000"/>
          <a:ext cx="60848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3935" imgH="4062730" progId="Word.Document.8">
                  <p:embed/>
                </p:oleObj>
              </mc:Choice>
              <mc:Fallback>
                <p:oleObj r:id="rId3" imgW="6083935" imgH="406273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397000"/>
                        <a:ext cx="6084887" cy="40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67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1035050" y="1422400"/>
            <a:ext cx="7073900" cy="416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995738" y="1557338"/>
            <a:ext cx="2351088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成为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08625" y="2225675"/>
            <a:ext cx="3006725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与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以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连用，</a:t>
            </a:r>
            <a:r>
              <a:rPr kumimoji="0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认为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6100" y="2535238"/>
            <a:ext cx="24352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算作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16400" y="2924175"/>
            <a:ext cx="265906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写作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71888" y="3860800"/>
            <a:ext cx="23495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这个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7175" y="4221163"/>
            <a:ext cx="23510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对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43438" y="4724400"/>
            <a:ext cx="26606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判断动词，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是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08400" y="5084763"/>
            <a:ext cx="38973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结构助词，宾语前置的标志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90114" name="Object 2"/>
          <p:cNvGraphicFramePr/>
          <p:nvPr/>
        </p:nvGraphicFramePr>
        <p:xfrm>
          <a:off x="1528763" y="1397000"/>
          <a:ext cx="60848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3935" imgH="4062730" progId="Word.Document.8">
                  <p:embed/>
                </p:oleObj>
              </mc:Choice>
              <mc:Fallback>
                <p:oleObj r:id="rId3" imgW="6083935" imgH="406273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397000"/>
                        <a:ext cx="6084887" cy="40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5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98538" y="1738313"/>
            <a:ext cx="7146925" cy="399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419475" y="1628775"/>
            <a:ext cx="20415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我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8625" y="2060575"/>
            <a:ext cx="23495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我的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29013" y="2597150"/>
            <a:ext cx="45720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它们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，代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凡数州之土壤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7438" y="2967038"/>
            <a:ext cx="38973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它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，代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颢气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87775" y="3398838"/>
            <a:ext cx="203993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连词，表修饰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11638" y="3860800"/>
            <a:ext cx="20415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连词，表承接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6463" y="4292600"/>
            <a:ext cx="33623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连词，表转折，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却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08400" y="4724400"/>
            <a:ext cx="36718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连词，表因果，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因而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9800" y="5199063"/>
            <a:ext cx="32781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连词，表转折，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却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92162" name="Object 2"/>
          <p:cNvGraphicFramePr/>
          <p:nvPr/>
        </p:nvGraphicFramePr>
        <p:xfrm>
          <a:off x="1528763" y="1397000"/>
          <a:ext cx="60848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3935" imgH="4062730" progId="Word.Document.8">
                  <p:embed/>
                </p:oleObj>
              </mc:Choice>
              <mc:Fallback>
                <p:oleObj r:id="rId3" imgW="6083935" imgH="406273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1397000"/>
                        <a:ext cx="6084887" cy="40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3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71550" y="1916113"/>
            <a:ext cx="7197725" cy="302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4067175" y="1773238"/>
            <a:ext cx="20415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连词，表修饰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275" y="2247900"/>
            <a:ext cx="35877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连词，表目的，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来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87900" y="2679700"/>
            <a:ext cx="24352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副词，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曾经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9475" y="3141663"/>
            <a:ext cx="3313113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副词，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方才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才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16463" y="4500563"/>
            <a:ext cx="33845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形容词作名词，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奇异景色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9650" y="3573463"/>
            <a:ext cx="26606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开始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19475" y="4005263"/>
            <a:ext cx="33639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形状奇异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/>
          <p:nvPr/>
        </p:nvSpPr>
        <p:spPr>
          <a:xfrm>
            <a:off x="531813" y="1133475"/>
            <a:ext cx="5300662" cy="4765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、梁，吾仇也。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、此三者，吾遗恨也。    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、盛以锦囊。 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、系燕王父子以组。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、而告以成功。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、身死国灭，为天下笑。    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、智勇多困于所溺。</a:t>
            </a:r>
          </a:p>
          <a:p>
            <a:pPr indent="0">
              <a:lnSpc>
                <a:spcPct val="120000"/>
              </a:lnSpc>
            </a:pP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、燕王，吾所立。</a:t>
            </a:r>
          </a:p>
        </p:txBody>
      </p:sp>
      <p:sp>
        <p:nvSpPr>
          <p:cNvPr id="120836" name="Rectangle 4"/>
          <p:cNvSpPr/>
          <p:nvPr/>
        </p:nvSpPr>
        <p:spPr>
          <a:xfrm>
            <a:off x="4383088" y="2940050"/>
            <a:ext cx="3897312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介词短语后置句</a:t>
            </a:r>
          </a:p>
        </p:txBody>
      </p:sp>
      <p:sp>
        <p:nvSpPr>
          <p:cNvPr id="120837" name="Rectangle 5"/>
          <p:cNvSpPr/>
          <p:nvPr/>
        </p:nvSpPr>
        <p:spPr>
          <a:xfrm>
            <a:off x="4302125" y="4733925"/>
            <a:ext cx="3897313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介词短语后置句</a:t>
            </a:r>
          </a:p>
        </p:txBody>
      </p:sp>
      <p:sp>
        <p:nvSpPr>
          <p:cNvPr id="120838" name="Rectangle 6"/>
          <p:cNvSpPr/>
          <p:nvPr/>
        </p:nvSpPr>
        <p:spPr>
          <a:xfrm>
            <a:off x="3257550" y="2393950"/>
            <a:ext cx="46767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介词短语后置句</a:t>
            </a:r>
            <a:r>
              <a:rPr lang="zh-CN" altLang="en-US" sz="3200" dirty="0">
                <a:solidFill>
                  <a:srgbClr val="0000FF"/>
                </a:solidFill>
                <a:latin typeface="楷体" charset="-122"/>
                <a:ea typeface="楷体" charset="-122"/>
              </a:rPr>
              <a:t>、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省略句</a:t>
            </a:r>
          </a:p>
        </p:txBody>
      </p:sp>
      <p:sp>
        <p:nvSpPr>
          <p:cNvPr id="120839" name="Rectangle 7"/>
          <p:cNvSpPr/>
          <p:nvPr/>
        </p:nvSpPr>
        <p:spPr>
          <a:xfrm>
            <a:off x="7137400" y="4738688"/>
            <a:ext cx="193516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Arial" panose="020B0604020202090204" pitchFamily="34" charset="0"/>
                <a:ea typeface="楷体_GB2312" pitchFamily="49" charset="-122"/>
              </a:rPr>
              <a:t>、被动句</a:t>
            </a:r>
          </a:p>
        </p:txBody>
      </p:sp>
      <p:sp>
        <p:nvSpPr>
          <p:cNvPr id="120840" name="Rectangle 8"/>
          <p:cNvSpPr/>
          <p:nvPr/>
        </p:nvSpPr>
        <p:spPr>
          <a:xfrm>
            <a:off x="5246688" y="4149725"/>
            <a:ext cx="220503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被动句</a:t>
            </a:r>
          </a:p>
        </p:txBody>
      </p:sp>
      <p:sp>
        <p:nvSpPr>
          <p:cNvPr id="120841" name="Rectangle 9"/>
          <p:cNvSpPr/>
          <p:nvPr/>
        </p:nvSpPr>
        <p:spPr>
          <a:xfrm>
            <a:off x="3986213" y="5364163"/>
            <a:ext cx="16652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判断句</a:t>
            </a:r>
          </a:p>
        </p:txBody>
      </p:sp>
      <p:sp>
        <p:nvSpPr>
          <p:cNvPr id="120842" name="Rectangle 10"/>
          <p:cNvSpPr/>
          <p:nvPr/>
        </p:nvSpPr>
        <p:spPr>
          <a:xfrm>
            <a:off x="4662488" y="1808163"/>
            <a:ext cx="16652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判断句</a:t>
            </a:r>
          </a:p>
        </p:txBody>
      </p:sp>
      <p:sp>
        <p:nvSpPr>
          <p:cNvPr id="120844" name="Rectangle 12"/>
          <p:cNvSpPr/>
          <p:nvPr/>
        </p:nvSpPr>
        <p:spPr>
          <a:xfrm>
            <a:off x="3671888" y="1184275"/>
            <a:ext cx="16652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判断句</a:t>
            </a:r>
          </a:p>
        </p:txBody>
      </p:sp>
      <p:sp>
        <p:nvSpPr>
          <p:cNvPr id="120845" name="Rectangle 13"/>
          <p:cNvSpPr/>
          <p:nvPr/>
        </p:nvSpPr>
        <p:spPr>
          <a:xfrm>
            <a:off x="3436938" y="3570288"/>
            <a:ext cx="482441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介词短语后置句</a:t>
            </a:r>
            <a:r>
              <a:rPr lang="zh-CN" altLang="en-US" sz="3200" dirty="0">
                <a:solidFill>
                  <a:srgbClr val="0000FF"/>
                </a:solidFill>
                <a:latin typeface="楷体" charset="-122"/>
                <a:ea typeface="楷体" charset="-122"/>
              </a:rPr>
              <a:t>、</a:t>
            </a:r>
            <a:r>
              <a:rPr lang="zh-CN" altLang="en-US" sz="3200" b="1" dirty="0">
                <a:solidFill>
                  <a:srgbClr val="0000FF"/>
                </a:solidFill>
                <a:latin typeface="楷体" charset="-122"/>
                <a:ea typeface="楷体" charset="-122"/>
              </a:rPr>
              <a:t>省略句</a:t>
            </a:r>
          </a:p>
        </p:txBody>
      </p:sp>
      <p:sp>
        <p:nvSpPr>
          <p:cNvPr id="32779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2780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2781" name="文本框 1"/>
          <p:cNvSpPr txBox="1"/>
          <p:nvPr/>
        </p:nvSpPr>
        <p:spPr>
          <a:xfrm>
            <a:off x="277813" y="220663"/>
            <a:ext cx="695801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 b="1" dirty="0">
                <a:solidFill>
                  <a:srgbClr val="CC3399"/>
                </a:solidFill>
                <a:latin typeface="黑体" pitchFamily="1" charset="-122"/>
                <a:ea typeface="黑体" pitchFamily="1" charset="-122"/>
              </a:rPr>
              <a:t>特殊句式</a:t>
            </a:r>
            <a:endParaRPr lang="zh-CN" altLang="en-US" sz="3600">
              <a:solidFill>
                <a:srgbClr val="CC00CC"/>
              </a:solidFill>
              <a:latin typeface="黑体" pitchFamily="1" charset="-122"/>
              <a:ea typeface="黑体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/>
      <p:bldP spid="120837" grpId="0"/>
      <p:bldP spid="120838" grpId="0"/>
      <p:bldP spid="120839" grpId="0"/>
      <p:bldP spid="120840" grpId="0"/>
      <p:bldP spid="120841" grpId="0"/>
      <p:bldP spid="120842" grpId="0"/>
      <p:bldP spid="120844" grpId="0"/>
      <p:bldP spid="12084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pic>
        <p:nvPicPr>
          <p:cNvPr id="94210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1163638" y="1914525"/>
            <a:ext cx="6816725" cy="3386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299075" y="1916113"/>
            <a:ext cx="2873375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特别的、特殊的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9625" y="2276475"/>
            <a:ext cx="453548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形容词的意动用法，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以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……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为奇异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6038" y="2636838"/>
            <a:ext cx="26606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不同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3438" y="3141663"/>
            <a:ext cx="3206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别的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另外的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2500" y="3500438"/>
            <a:ext cx="33623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至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到达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6813" y="3903663"/>
            <a:ext cx="36734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副词，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非常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十分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4365625"/>
            <a:ext cx="30241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名词，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尽头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极点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4800" y="4767263"/>
            <a:ext cx="20415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尽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pic>
        <p:nvPicPr>
          <p:cNvPr id="96258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1116013" y="1844675"/>
            <a:ext cx="6964362" cy="208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851275" y="1743075"/>
            <a:ext cx="30543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持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拿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275" y="2205038"/>
            <a:ext cx="24352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拉开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8275" y="2708275"/>
            <a:ext cx="3906838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拉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牵引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，引申为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掉转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35450" y="3040063"/>
            <a:ext cx="2424113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动词，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 pitchFamily="2" charset="-122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导引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 pitchFamily="2" charset="-122"/>
                <a:cs typeface="Times New Roman" panose="02020503050405090304"/>
              </a:rPr>
              <a:t>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5025" y="3500438"/>
            <a:ext cx="30226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动词，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延长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伸长</a:t>
            </a: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pic>
        <p:nvPicPr>
          <p:cNvPr id="98306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4400" y="2144713"/>
            <a:ext cx="7315200" cy="256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4924425" y="1958975"/>
            <a:ext cx="27432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结构助词，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的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56100" y="2420938"/>
            <a:ext cx="32781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它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，指西山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3925" y="3017838"/>
            <a:ext cx="379888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结构助词，用于主谓之间，取消句子独立性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838" y="3284538"/>
            <a:ext cx="403225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代词，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这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，指这次游览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463" y="3860800"/>
            <a:ext cx="33432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形容词用作名词，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奇异的景色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3250" y="4221163"/>
            <a:ext cx="390366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形容词，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特异的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”“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超出一般的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100354" name="Object 2"/>
          <p:cNvGraphicFramePr/>
          <p:nvPr/>
        </p:nvGraphicFramePr>
        <p:xfrm>
          <a:off x="1547813" y="1557338"/>
          <a:ext cx="6073775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75680" imgH="4062730" progId="Word.Document.8">
                  <p:embed/>
                </p:oleObj>
              </mc:Choice>
              <mc:Fallback>
                <p:oleObj r:id="rId3" imgW="6075680" imgH="406273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1557338"/>
                        <a:ext cx="6073775" cy="405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692275" y="2473325"/>
            <a:ext cx="55943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时间名词直接作状语，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每日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9613" y="3409950"/>
            <a:ext cx="52339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名词用作一般动词，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做梦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19250" y="4508500"/>
            <a:ext cx="595630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名词直接作状语，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像簸箕一样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graphicFrame>
        <p:nvGraphicFramePr>
          <p:cNvPr id="102402" name="Object 2"/>
          <p:cNvGraphicFramePr/>
          <p:nvPr/>
        </p:nvGraphicFramePr>
        <p:xfrm>
          <a:off x="1552575" y="1552575"/>
          <a:ext cx="6088063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3935" imgH="4511040" progId="Word.Document.8">
                  <p:embed/>
                </p:oleObj>
              </mc:Choice>
              <mc:Fallback>
                <p:oleObj r:id="rId3" imgW="6083935" imgH="451104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575" y="1552575"/>
                        <a:ext cx="6088063" cy="3946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712913" y="1989138"/>
            <a:ext cx="5595938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形容词用作一般动词，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穷尽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3713" y="2992438"/>
            <a:ext cx="5976938" cy="1300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二者都是形容词用作名词，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 pitchFamily="2" charset="-122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青山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 pitchFamily="2" charset="-122"/>
                <a:cs typeface="Times New Roman" panose="02020503050405090304"/>
              </a:rPr>
              <a:t>”“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白水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 pitchFamily="2" charset="-122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Times New Roman" panose="02020503050405090304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8175" y="4868863"/>
            <a:ext cx="48736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形容词用作名词，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远方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页脚占位符 2"/>
          <p:cNvSpPr txBox="1">
            <a:spLocks noGrp="1"/>
          </p:cNvSpPr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indent="0" algn="ctr"/>
            <a:endParaRPr lang="en-US" altLang="zh-CN" sz="140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4450" name="内容占位符 1"/>
          <p:cNvSpPr>
            <a:spLocks noGrp="1"/>
          </p:cNvSpPr>
          <p:nvPr>
            <p:ph idx="1"/>
          </p:nvPr>
        </p:nvSpPr>
        <p:spPr>
          <a:xfrm>
            <a:off x="1547813" y="1125538"/>
            <a:ext cx="6119812" cy="4535487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5.</a:t>
            </a:r>
            <a:r>
              <a:rPr lang="zh-CN" altLang="en-US" sz="2800" b="1" dirty="0"/>
              <a:t>文言句式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①</a:t>
            </a:r>
            <a:r>
              <a:rPr lang="zh-CN" altLang="en-US" sz="2800" b="1" dirty="0"/>
              <a:t>山水有异态者：</a:t>
            </a:r>
            <a:r>
              <a:rPr lang="en-US" altLang="zh-CN" sz="2800" b="1"/>
              <a:t>________________</a:t>
            </a:r>
            <a:endParaRPr lang="zh-CN" altLang="en-US" sz="2800" b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②</a:t>
            </a:r>
            <a:r>
              <a:rPr lang="zh-CN" altLang="en-US" sz="2800" b="1" dirty="0"/>
              <a:t>是岁元和四年也：</a:t>
            </a:r>
            <a:r>
              <a:rPr lang="en-US" altLang="x-none" sz="2800" b="1"/>
              <a:t> </a:t>
            </a:r>
            <a:r>
              <a:rPr lang="en-US" altLang="zh-CN" sz="2800" b="1"/>
              <a:t>______________</a:t>
            </a:r>
            <a:endParaRPr lang="zh-CN" altLang="en-US" sz="2800" b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800" b="1"/>
              <a:t>③</a:t>
            </a:r>
            <a:r>
              <a:rPr lang="zh-CN" altLang="en-US" sz="2800" b="1" dirty="0"/>
              <a:t>因坐法华西亭：</a:t>
            </a:r>
            <a:endParaRPr lang="en-US" altLang="zh-CN" sz="2800" b="1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x-none" sz="2800" b="1"/>
              <a:t> </a:t>
            </a:r>
            <a:r>
              <a:rPr lang="en-US" altLang="zh-CN" sz="2800" b="1"/>
              <a:t>_______________________________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2484438" y="2565400"/>
            <a:ext cx="2327275" cy="519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定语后置句。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4438" y="4005263"/>
            <a:ext cx="1612900" cy="519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判断句。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5150" y="5516563"/>
            <a:ext cx="4470400" cy="519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省略句，省略介词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“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于</a:t>
            </a: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Times New Roman" panose="02020503050405090304"/>
              </a:rPr>
              <a:t>”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/>
                <a:ea typeface="宋体"/>
                <a:cs typeface="Times New Roman" panose="02020503050405090304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文本框 146433"/>
          <p:cNvSpPr txBox="1"/>
          <p:nvPr/>
        </p:nvSpPr>
        <p:spPr>
          <a:xfrm>
            <a:off x="1219200" y="304800"/>
            <a:ext cx="25908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4000" b="1">
                <a:solidFill>
                  <a:srgbClr val="FF3300"/>
                </a:solidFill>
                <a:latin typeface="Arial" panose="020B0604020202090204" pitchFamily="34" charset="0"/>
                <a:ea typeface="宋体" pitchFamily="2" charset="-122"/>
              </a:rPr>
              <a:t>翻译句子：</a:t>
            </a:r>
          </a:p>
        </p:txBody>
      </p:sp>
      <p:sp>
        <p:nvSpPr>
          <p:cNvPr id="106498" name="文本框 146434"/>
          <p:cNvSpPr txBox="1"/>
          <p:nvPr/>
        </p:nvSpPr>
        <p:spPr>
          <a:xfrm>
            <a:off x="395288" y="1052513"/>
            <a:ext cx="8497887" cy="4965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4400" b="1">
                <a:latin typeface="Arial" panose="020B0604020202090204" pitchFamily="34" charset="0"/>
                <a:ea typeface="宋体" pitchFamily="2" charset="-122"/>
              </a:rPr>
              <a:t>(1)</a:t>
            </a:r>
            <a:r>
              <a:rPr lang="zh-CN" altLang="en-US" sz="4400" b="1">
                <a:latin typeface="Arial" panose="020B0604020202090204" pitchFamily="34" charset="0"/>
                <a:ea typeface="宋体" pitchFamily="2" charset="-122"/>
              </a:rPr>
              <a:t>自余为僇人，居是州，恒惴栗。</a:t>
            </a:r>
          </a:p>
          <a:p>
            <a:pPr indent="0"/>
            <a:r>
              <a:rPr lang="zh-CN" altLang="en-US" sz="4400" b="1">
                <a:latin typeface="Arial" panose="020B0604020202090204" pitchFamily="34" charset="0"/>
                <a:ea typeface="宋体" pitchFamily="2" charset="-122"/>
              </a:rPr>
              <a:t> </a:t>
            </a:r>
          </a:p>
          <a:p>
            <a:pPr indent="0"/>
            <a:endParaRPr lang="zh-CN" altLang="en-US" sz="4400" b="1">
              <a:latin typeface="Arial" panose="020B0604020202090204" pitchFamily="34" charset="0"/>
              <a:ea typeface="宋体" pitchFamily="2" charset="-122"/>
            </a:endParaRPr>
          </a:p>
          <a:p>
            <a:pPr indent="0"/>
            <a:r>
              <a:rPr lang="en-US" altLang="zh-CN" sz="4400" b="1">
                <a:latin typeface="Arial" panose="020B0604020202090204" pitchFamily="34" charset="0"/>
                <a:ea typeface="宋体" pitchFamily="2" charset="-122"/>
              </a:rPr>
              <a:t>(2)</a:t>
            </a:r>
            <a:r>
              <a:rPr lang="zh-CN" altLang="en-US" sz="4400" b="1">
                <a:latin typeface="Arial" panose="020B0604020202090204" pitchFamily="34" charset="0"/>
                <a:ea typeface="宋体" pitchFamily="2" charset="-122"/>
              </a:rPr>
              <a:t>苍然暮色，自远而至，至无所见而犹不欲归。</a:t>
            </a:r>
          </a:p>
          <a:p>
            <a:pPr indent="0"/>
            <a:endParaRPr lang="zh-CN" altLang="en-US" sz="4400" b="1">
              <a:latin typeface="Arial" panose="020B0604020202090204" pitchFamily="34" charset="0"/>
              <a:ea typeface="宋体" pitchFamily="2" charset="-122"/>
            </a:endParaRPr>
          </a:p>
          <a:p>
            <a:pPr indent="0"/>
            <a:r>
              <a:rPr lang="zh-CN" altLang="en-US" sz="2800" b="1">
                <a:latin typeface="Arial" panose="020B0604020202090204" pitchFamily="34" charset="0"/>
                <a:ea typeface="宋体" pitchFamily="2" charset="-122"/>
              </a:rPr>
              <a:t> </a:t>
            </a:r>
          </a:p>
          <a:p>
            <a:pPr indent="0"/>
            <a:r>
              <a:rPr lang="zh-CN" altLang="en-US" sz="2800" b="1">
                <a:latin typeface="Arial" panose="020B0604020202090204" pitchFamily="34" charset="0"/>
                <a:ea typeface="宋体" pitchFamily="2" charset="-122"/>
              </a:rPr>
              <a:t>   </a:t>
            </a:r>
          </a:p>
        </p:txBody>
      </p:sp>
      <p:sp>
        <p:nvSpPr>
          <p:cNvPr id="146436" name="文本框 146435"/>
          <p:cNvSpPr txBox="1"/>
          <p:nvPr/>
        </p:nvSpPr>
        <p:spPr>
          <a:xfrm>
            <a:off x="609600" y="1676400"/>
            <a:ext cx="7924800" cy="1555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4800" b="1">
                <a:solidFill>
                  <a:srgbClr val="FF0066"/>
                </a:solidFill>
                <a:latin typeface="Arial" panose="020B0604020202090204" pitchFamily="34" charset="0"/>
                <a:ea typeface="宋体" pitchFamily="2" charset="-122"/>
              </a:rPr>
              <a:t>自从我成了罪人，住在这个永州，常常忧惧不安。</a:t>
            </a:r>
          </a:p>
        </p:txBody>
      </p:sp>
      <p:sp>
        <p:nvSpPr>
          <p:cNvPr id="146437" name="文本框 146436"/>
          <p:cNvSpPr txBox="1"/>
          <p:nvPr/>
        </p:nvSpPr>
        <p:spPr>
          <a:xfrm>
            <a:off x="685800" y="4419600"/>
            <a:ext cx="8458200" cy="21018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4400" b="1">
                <a:solidFill>
                  <a:srgbClr val="FF0066"/>
                </a:solidFill>
                <a:latin typeface="Arial" panose="020B0604020202090204" pitchFamily="34" charset="0"/>
                <a:ea typeface="宋体" pitchFamily="2" charset="-122"/>
              </a:rPr>
              <a:t>苍茫的夜色，从远处而来，直到什么都看不见了，（我）还是不想回家。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文本框 147457"/>
          <p:cNvSpPr txBox="1"/>
          <p:nvPr/>
        </p:nvSpPr>
        <p:spPr>
          <a:xfrm>
            <a:off x="646113" y="1066800"/>
            <a:ext cx="8497887" cy="3446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4800" b="1">
                <a:latin typeface="Arial" panose="020B0604020202090204" pitchFamily="34" charset="0"/>
                <a:ea typeface="宋体" pitchFamily="2" charset="-122"/>
              </a:rPr>
              <a:t>(3)</a:t>
            </a:r>
            <a:r>
              <a:rPr lang="zh-CN" altLang="en-US" sz="4800" b="1">
                <a:latin typeface="Arial" panose="020B0604020202090204" pitchFamily="34" charset="0"/>
                <a:ea typeface="宋体" pitchFamily="2" charset="-122"/>
              </a:rPr>
              <a:t>心凝形释，与万化冥合。</a:t>
            </a:r>
          </a:p>
          <a:p>
            <a:pPr indent="0"/>
            <a:endParaRPr lang="zh-CN" altLang="en-US" sz="4800" b="1">
              <a:latin typeface="Arial" panose="020B0604020202090204" pitchFamily="34" charset="0"/>
              <a:ea typeface="宋体" pitchFamily="2" charset="-122"/>
            </a:endParaRPr>
          </a:p>
          <a:p>
            <a:pPr indent="0"/>
            <a:r>
              <a:rPr lang="zh-CN" altLang="en-US" sz="4800" b="1">
                <a:latin typeface="Arial" panose="020B0604020202090204" pitchFamily="34" charset="0"/>
                <a:ea typeface="宋体" pitchFamily="2" charset="-122"/>
              </a:rPr>
              <a:t> </a:t>
            </a:r>
          </a:p>
          <a:p>
            <a:pPr indent="0"/>
            <a:r>
              <a:rPr lang="en-US" altLang="zh-CN" sz="4800" b="1">
                <a:latin typeface="Arial" panose="020B0604020202090204" pitchFamily="34" charset="0"/>
                <a:ea typeface="宋体" pitchFamily="2" charset="-122"/>
              </a:rPr>
              <a:t>(4)</a:t>
            </a:r>
            <a:r>
              <a:rPr lang="zh-CN" altLang="en-US" sz="4800" b="1">
                <a:latin typeface="Arial" panose="020B0604020202090204" pitchFamily="34" charset="0"/>
                <a:ea typeface="宋体" pitchFamily="2" charset="-122"/>
              </a:rPr>
              <a:t>然后知吾向之未始游。 </a:t>
            </a:r>
          </a:p>
          <a:p>
            <a:pPr indent="0"/>
            <a:r>
              <a:rPr lang="zh-CN" altLang="en-US" sz="2800" b="1">
                <a:latin typeface="Arial" panose="020B0604020202090204" pitchFamily="34" charset="0"/>
                <a:ea typeface="宋体" pitchFamily="2" charset="-122"/>
              </a:rPr>
              <a:t>   </a:t>
            </a:r>
          </a:p>
        </p:txBody>
      </p:sp>
      <p:sp>
        <p:nvSpPr>
          <p:cNvPr id="147459" name="文本框 147458"/>
          <p:cNvSpPr txBox="1"/>
          <p:nvPr/>
        </p:nvSpPr>
        <p:spPr>
          <a:xfrm>
            <a:off x="990600" y="1828800"/>
            <a:ext cx="7086600" cy="1431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4400" b="1">
                <a:solidFill>
                  <a:srgbClr val="FF3300"/>
                </a:solidFill>
                <a:latin typeface="Arial" panose="020B0604020202090204" pitchFamily="34" charset="0"/>
                <a:ea typeface="宋体" pitchFamily="2" charset="-122"/>
              </a:rPr>
              <a:t>精神专一，忘掉形骸，（似乎）与万物相融合。</a:t>
            </a:r>
          </a:p>
        </p:txBody>
      </p:sp>
      <p:sp>
        <p:nvSpPr>
          <p:cNvPr id="147460" name="文本框 147459"/>
          <p:cNvSpPr txBox="1"/>
          <p:nvPr/>
        </p:nvSpPr>
        <p:spPr>
          <a:xfrm>
            <a:off x="914400" y="4114800"/>
            <a:ext cx="7705725" cy="1431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zh-CN" altLang="en-US" sz="4400" b="1">
                <a:solidFill>
                  <a:srgbClr val="FF0066"/>
                </a:solidFill>
                <a:latin typeface="Arial" panose="020B0604020202090204" pitchFamily="34" charset="0"/>
                <a:ea typeface="宋体" pitchFamily="2" charset="-122"/>
              </a:rPr>
              <a:t>这样以后才知道我以前</a:t>
            </a:r>
          </a:p>
          <a:p>
            <a:pPr indent="0"/>
            <a:r>
              <a:rPr lang="zh-CN" altLang="en-US" sz="4400" b="1">
                <a:solidFill>
                  <a:srgbClr val="FF0066"/>
                </a:solidFill>
                <a:latin typeface="Arial" panose="020B0604020202090204" pitchFamily="34" charset="0"/>
                <a:ea typeface="宋体" pitchFamily="2" charset="-122"/>
              </a:rPr>
              <a:t>根本没有游览过。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/>
      <p:bldP spid="14746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Text Box 2"/>
          <p:cNvSpPr/>
          <p:nvPr/>
        </p:nvSpPr>
        <p:spPr>
          <a:xfrm>
            <a:off x="755650" y="1125538"/>
            <a:ext cx="3384550" cy="4575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latin typeface="宋体" pitchFamily="2" charset="-122"/>
              </a:rPr>
              <a:t>七月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既望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泛</a:t>
            </a:r>
            <a:r>
              <a:rPr lang="zh-CN" altLang="en-US" sz="3000" b="1">
                <a:latin typeface="宋体" pitchFamily="2" charset="-122"/>
              </a:rPr>
              <a:t>舟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latin typeface="宋体" pitchFamily="2" charset="-122"/>
              </a:rPr>
              <a:t>清风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徐</a:t>
            </a:r>
            <a:r>
              <a:rPr lang="zh-CN" altLang="en-US" sz="3000" b="1">
                <a:latin typeface="宋体" pitchFamily="2" charset="-122"/>
              </a:rPr>
              <a:t>来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latin typeface="宋体" pitchFamily="2" charset="-122"/>
              </a:rPr>
              <a:t>举酒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属</a:t>
            </a:r>
            <a:r>
              <a:rPr lang="zh-CN" altLang="en-US" sz="3000" b="1">
                <a:latin typeface="宋体" pitchFamily="2" charset="-122"/>
              </a:rPr>
              <a:t>客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少</a:t>
            </a:r>
            <a:r>
              <a:rPr lang="zh-CN" altLang="en-US" sz="3000" b="1">
                <a:latin typeface="宋体" pitchFamily="2" charset="-122"/>
              </a:rPr>
              <a:t>焉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latin typeface="宋体" pitchFamily="2" charset="-122"/>
              </a:rPr>
              <a:t>徘徊于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斗牛</a:t>
            </a:r>
            <a:r>
              <a:rPr lang="zh-CN" altLang="en-US" sz="3000" b="1">
                <a:latin typeface="宋体" pitchFamily="2" charset="-122"/>
              </a:rPr>
              <a:t>之间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白露</a:t>
            </a:r>
            <a:r>
              <a:rPr lang="zh-CN" altLang="en-US" sz="3000" b="1">
                <a:latin typeface="宋体" pitchFamily="2" charset="-122"/>
              </a:rPr>
              <a:t>横江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纵</a:t>
            </a:r>
            <a:r>
              <a:rPr lang="zh-CN" altLang="en-US" sz="3000" b="1">
                <a:latin typeface="宋体" pitchFamily="2" charset="-122"/>
              </a:rPr>
              <a:t>一苇之所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如</a:t>
            </a:r>
            <a:r>
              <a:rPr lang="zh-CN" altLang="en-US" sz="3000" b="1">
                <a:latin typeface="宋体" pitchFamily="2" charset="-122"/>
              </a:rPr>
              <a:t> 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凌</a:t>
            </a:r>
            <a:r>
              <a:rPr lang="zh-CN" altLang="en-US" sz="3000" b="1">
                <a:latin typeface="宋体" pitchFamily="2" charset="-122"/>
              </a:rPr>
              <a:t>万顷之</a:t>
            </a:r>
            <a:r>
              <a:rPr lang="zh-CN" altLang="en-US" sz="3000" b="1">
                <a:solidFill>
                  <a:srgbClr val="FF0000"/>
                </a:solidFill>
                <a:latin typeface="宋体" pitchFamily="2" charset="-122"/>
              </a:rPr>
              <a:t>茫然</a:t>
            </a:r>
          </a:p>
        </p:txBody>
      </p:sp>
      <p:sp>
        <p:nvSpPr>
          <p:cNvPr id="173058" name="Text Box 3"/>
          <p:cNvSpPr/>
          <p:nvPr/>
        </p:nvSpPr>
        <p:spPr>
          <a:xfrm>
            <a:off x="5416550" y="903288"/>
            <a:ext cx="184150" cy="549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endParaRPr lang="zh-CN" altLang="zh-CN" sz="3000" b="1">
              <a:solidFill>
                <a:schemeClr val="tx2"/>
              </a:solidFill>
              <a:latin typeface="Times New Roman" panose="02020503050405090304" pitchFamily="2" charset="0"/>
            </a:endParaRPr>
          </a:p>
        </p:txBody>
      </p:sp>
      <p:sp>
        <p:nvSpPr>
          <p:cNvPr id="2708" name="Rectangle 4"/>
          <p:cNvSpPr/>
          <p:nvPr/>
        </p:nvSpPr>
        <p:spPr>
          <a:xfrm>
            <a:off x="4716463" y="1125538"/>
            <a:ext cx="3527425" cy="4575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农历十六日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漂浮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慢慢地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致意，引申为劝酒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一会儿，短时间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斗宿和牛宿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白茫茫的水汽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任凭 </a:t>
            </a:r>
            <a:r>
              <a:rPr lang="en-US" altLang="zh-CN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去，往</a:t>
            </a:r>
          </a:p>
          <a:p>
            <a:pPr marL="0" lvl="0" indent="0">
              <a:spcBef>
                <a:spcPct val="10000"/>
              </a:spcBef>
              <a:buNone/>
            </a:pP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越过 </a:t>
            </a:r>
            <a:r>
              <a:rPr lang="en-US" altLang="zh-CN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旷远的样子</a:t>
            </a:r>
          </a:p>
        </p:txBody>
      </p:sp>
      <p:sp>
        <p:nvSpPr>
          <p:cNvPr id="2709" name="Text Box 5"/>
          <p:cNvSpPr/>
          <p:nvPr/>
        </p:nvSpPr>
        <p:spPr>
          <a:xfrm>
            <a:off x="2627313" y="260350"/>
            <a:ext cx="5328922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503050405090304" pitchFamily="2" charset="0"/>
              </a:rPr>
              <a:t>点拨字词  赤壁賦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" fill="hold"/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" fill="hold"/>
                                        <p:tgtEl>
                                          <p:spTgt spid="2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" fill="hold"/>
                                        <p:tgtEl>
                                          <p:spTgt spid="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" fill="hold"/>
                                        <p:tgtEl>
                                          <p:spTgt spid="2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" fill="hold"/>
                                        <p:tgtEl>
                                          <p:spTgt spid="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" fill="hold"/>
                                        <p:tgtEl>
                                          <p:spTgt spid="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" fill="hold"/>
                                        <p:tgtEl>
                                          <p:spTgt spid="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" fill="hold"/>
                                        <p:tgtEl>
                                          <p:spTgt spid="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" fill="hold"/>
                                        <p:tgtEl>
                                          <p:spTgt spid="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6" grpId="0" animBg="1"/>
      <p:bldP spid="2708" grpId="0" uiExpand="1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/>
          <p:nvPr/>
        </p:nvSpPr>
        <p:spPr>
          <a:xfrm>
            <a:off x="457200" y="381000"/>
            <a:ext cx="30416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浩浩乎如冯虚御风</a:t>
            </a:r>
          </a:p>
        </p:txBody>
      </p:sp>
      <p:sp>
        <p:nvSpPr>
          <p:cNvPr id="2713" name="Text Box 3"/>
          <p:cNvSpPr/>
          <p:nvPr/>
        </p:nvSpPr>
        <p:spPr>
          <a:xfrm>
            <a:off x="838200" y="1066800"/>
            <a:ext cx="79248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浩浩，水大的样子；乎，形容词词尾，不译；冯，通“凭”，依靠；虚，天空；御，驾。</a:t>
            </a:r>
          </a:p>
        </p:txBody>
      </p:sp>
      <p:sp>
        <p:nvSpPr>
          <p:cNvPr id="174083" name="Text Box 4"/>
          <p:cNvSpPr/>
          <p:nvPr/>
        </p:nvSpPr>
        <p:spPr>
          <a:xfrm>
            <a:off x="457200" y="2286000"/>
            <a:ext cx="17383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所</a:t>
            </a:r>
            <a:r>
              <a:rPr lang="en-US" altLang="zh-CN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+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动词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4084" name="Text Box 5"/>
          <p:cNvSpPr/>
          <p:nvPr/>
        </p:nvSpPr>
        <p:spPr>
          <a:xfrm>
            <a:off x="457200" y="358140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遗世独立：</a:t>
            </a:r>
          </a:p>
        </p:txBody>
      </p:sp>
      <p:sp>
        <p:nvSpPr>
          <p:cNvPr id="2716" name="Text Box 6"/>
          <p:cNvSpPr/>
          <p:nvPr/>
        </p:nvSpPr>
        <p:spPr>
          <a:xfrm>
            <a:off x="2667000" y="3429000"/>
            <a:ext cx="59436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遗，抛弃；世，世事；独，独自；立，本意为“站立”，引申为“存在”。</a:t>
            </a:r>
          </a:p>
        </p:txBody>
      </p:sp>
      <p:sp>
        <p:nvSpPr>
          <p:cNvPr id="174086" name="Text Box 7"/>
          <p:cNvSpPr/>
          <p:nvPr/>
        </p:nvSpPr>
        <p:spPr>
          <a:xfrm>
            <a:off x="457200" y="472440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倚</a:t>
            </a:r>
            <a:r>
              <a:rPr lang="zh-CN" altLang="en-US" sz="2800" b="1">
                <a:latin typeface="Times New Roman" panose="02020503050405090304" pitchFamily="2" charset="0"/>
              </a:rPr>
              <a:t>歌而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和</a:t>
            </a:r>
            <a:r>
              <a:rPr lang="zh-CN" altLang="en-US" sz="2800" b="1">
                <a:latin typeface="Times New Roman" panose="02020503050405090304" pitchFamily="2" charset="0"/>
              </a:rPr>
              <a:t>之：</a:t>
            </a:r>
          </a:p>
        </p:txBody>
      </p:sp>
      <p:sp>
        <p:nvSpPr>
          <p:cNvPr id="2718" name="Text Box 8"/>
          <p:cNvSpPr/>
          <p:nvPr/>
        </p:nvSpPr>
        <p:spPr>
          <a:xfrm>
            <a:off x="3200400" y="4724400"/>
            <a:ext cx="44704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倚，依，循着；和，应和。</a:t>
            </a:r>
          </a:p>
        </p:txBody>
      </p:sp>
      <p:sp>
        <p:nvSpPr>
          <p:cNvPr id="174088" name="Text Box 9"/>
          <p:cNvSpPr/>
          <p:nvPr/>
        </p:nvSpPr>
        <p:spPr>
          <a:xfrm>
            <a:off x="609600" y="5638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缕：</a:t>
            </a:r>
          </a:p>
        </p:txBody>
      </p:sp>
      <p:sp>
        <p:nvSpPr>
          <p:cNvPr id="2720" name="Text Box 10"/>
          <p:cNvSpPr/>
          <p:nvPr/>
        </p:nvSpPr>
        <p:spPr>
          <a:xfrm>
            <a:off x="1600200" y="5638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细丝</a:t>
            </a:r>
          </a:p>
        </p:txBody>
      </p:sp>
      <p:sp>
        <p:nvSpPr>
          <p:cNvPr id="2721" name="Rectangle 11"/>
          <p:cNvSpPr/>
          <p:nvPr/>
        </p:nvSpPr>
        <p:spPr>
          <a:xfrm>
            <a:off x="2195513" y="2133600"/>
            <a:ext cx="6264275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3000" b="1">
                <a:latin typeface="Times New Roman" panose="02020503050405090304" pitchFamily="2" charset="0"/>
              </a:rPr>
              <a:t>“</a:t>
            </a:r>
            <a:r>
              <a:rPr lang="zh-CN" altLang="en-US" sz="3000" b="1">
                <a:latin typeface="Times New Roman" panose="02020503050405090304" pitchFamily="2" charset="0"/>
              </a:rPr>
              <a:t>所”字结构，</a:t>
            </a:r>
            <a:r>
              <a:rPr lang="en-US" altLang="zh-CN" sz="3000" b="1">
                <a:latin typeface="Times New Roman" panose="02020503050405090304" pitchFamily="2" charset="0"/>
              </a:rPr>
              <a:t>……</a:t>
            </a:r>
            <a:r>
              <a:rPr lang="zh-CN" altLang="en-US" sz="3000" b="1">
                <a:latin typeface="Times New Roman" panose="02020503050405090304" pitchFamily="2" charset="0"/>
              </a:rPr>
              <a:t>的地方（或东西等），如“所如”、“所止”。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" fill="hold"/>
                                        <p:tgtEl>
                                          <p:spTgt spid="27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" grpId="0" animBg="1"/>
      <p:bldP spid="2716" grpId="0" animBg="1"/>
      <p:bldP spid="2718" grpId="0" animBg="1"/>
      <p:bldP spid="2720" grpId="0" animBg="1"/>
      <p:bldP spid="27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3794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3795" name="矩形 262146"/>
          <p:cNvSpPr/>
          <p:nvPr/>
        </p:nvSpPr>
        <p:spPr>
          <a:xfrm>
            <a:off x="693738" y="1317625"/>
            <a:ext cx="8064500" cy="41814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0" eaLnBrk="0" hangingPunct="0">
              <a:lnSpc>
                <a:spcPct val="120000"/>
              </a:lnSpc>
            </a:pPr>
            <a:r>
              <a:rPr lang="en-US" altLang="zh-CN" sz="3200" b="1" dirty="0">
                <a:latin typeface="楷体_GB2312" pitchFamily="49" charset="-122"/>
                <a:ea typeface="宋体" pitchFamily="2" charset="-122"/>
              </a:rPr>
              <a:t>1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、盛衰之理，虽曰天命，岂非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宋体" pitchFamily="2" charset="-122"/>
              </a:rPr>
              <a:t>人事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哉</a:t>
            </a:r>
          </a:p>
          <a:p>
            <a:pPr indent="0" eaLnBrk="0" hangingPunct="0">
              <a:lnSpc>
                <a:spcPct val="120000"/>
              </a:lnSpc>
            </a:pPr>
            <a:endParaRPr lang="zh-CN" altLang="en-US" sz="3200" b="1" dirty="0">
              <a:latin typeface="楷体_GB2312" pitchFamily="49" charset="-122"/>
              <a:ea typeface="宋体" pitchFamily="2" charset="-122"/>
            </a:endParaRPr>
          </a:p>
          <a:p>
            <a:pPr indent="0" eaLnBrk="0" hangingPunct="0">
              <a:lnSpc>
                <a:spcPct val="120000"/>
              </a:lnSpc>
            </a:pPr>
            <a:r>
              <a:rPr lang="en-US" altLang="zh-CN" sz="3200" b="1" dirty="0">
                <a:latin typeface="楷体_GB2312" pitchFamily="49" charset="-122"/>
                <a:ea typeface="宋体" pitchFamily="2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、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宋体" pitchFamily="2" charset="-122"/>
              </a:rPr>
              <a:t>原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庄宗之所以得天下</a:t>
            </a:r>
          </a:p>
          <a:p>
            <a:pPr indent="0" eaLnBrk="0" hangingPunct="0">
              <a:lnSpc>
                <a:spcPct val="120000"/>
              </a:lnSpc>
            </a:pPr>
            <a:endParaRPr lang="zh-CN" altLang="en-US" sz="3200" b="1" dirty="0">
              <a:latin typeface="楷体_GB2312" pitchFamily="49" charset="-122"/>
              <a:ea typeface="宋体" pitchFamily="2" charset="-122"/>
            </a:endParaRPr>
          </a:p>
          <a:p>
            <a:pPr indent="0" eaLnBrk="0" hangingPunct="0">
              <a:lnSpc>
                <a:spcPct val="120000"/>
              </a:lnSpc>
            </a:pPr>
            <a:r>
              <a:rPr lang="en-US" altLang="zh-CN" sz="3200" b="1" dirty="0">
                <a:latin typeface="楷体_GB2312" pitchFamily="49" charset="-122"/>
                <a:ea typeface="宋体" pitchFamily="2" charset="-122"/>
              </a:rPr>
              <a:t>3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、其后用兵，则遣</a:t>
            </a: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宋体" pitchFamily="2" charset="-122"/>
              </a:rPr>
              <a:t>从事</a:t>
            </a:r>
            <a:r>
              <a:rPr lang="zh-CN" altLang="en-US" sz="3200" b="1" dirty="0">
                <a:latin typeface="楷体_GB2312" pitchFamily="49" charset="-122"/>
                <a:ea typeface="宋体" pitchFamily="2" charset="-122"/>
              </a:rPr>
              <a:t>以一少牢告庙</a:t>
            </a:r>
          </a:p>
          <a:p>
            <a:pPr indent="0" eaLnBrk="0" hangingPunct="0">
              <a:lnSpc>
                <a:spcPct val="120000"/>
              </a:lnSpc>
            </a:pPr>
            <a:endParaRPr lang="zh-CN" altLang="en-US" sz="3200" b="1" dirty="0">
              <a:latin typeface="楷体_GB2312" pitchFamily="49" charset="-122"/>
              <a:ea typeface="宋体" pitchFamily="2" charset="-122"/>
            </a:endParaRPr>
          </a:p>
          <a:p>
            <a:pPr indent="0" eaLnBrk="0" hangingPunct="0">
              <a:lnSpc>
                <a:spcPct val="120000"/>
              </a:lnSpc>
            </a:pPr>
            <a:r>
              <a:rPr lang="en-US" altLang="zh-CN" sz="3200" b="1" dirty="0">
                <a:latin typeface="Arial" panose="020B0604020202090204" pitchFamily="34" charset="0"/>
                <a:ea typeface="宋体" pitchFamily="2" charset="-122"/>
              </a:rPr>
              <a:t>4</a:t>
            </a:r>
            <a:r>
              <a:rPr lang="zh-CN" altLang="en-US" sz="3200" b="1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抑</a:t>
            </a:r>
            <a:r>
              <a:rPr lang="zh-CN" altLang="en-US" sz="3200" b="1" dirty="0">
                <a:latin typeface="Arial" panose="020B0604020202090204" pitchFamily="34" charset="0"/>
                <a:ea typeface="宋体" pitchFamily="2" charset="-122"/>
              </a:rPr>
              <a:t>本其成败之迹</a:t>
            </a:r>
            <a:endParaRPr lang="zh-CN" altLang="en-US" sz="3200" b="1" dirty="0">
              <a:latin typeface="楷体_GB2312" pitchFamily="49" charset="-122"/>
              <a:ea typeface="宋体" pitchFamily="2" charset="-122"/>
            </a:endParaRPr>
          </a:p>
        </p:txBody>
      </p:sp>
      <p:sp>
        <p:nvSpPr>
          <p:cNvPr id="262148" name="文本框 262147"/>
          <p:cNvSpPr txBox="1"/>
          <p:nvPr/>
        </p:nvSpPr>
        <p:spPr>
          <a:xfrm>
            <a:off x="1016000" y="1989138"/>
            <a:ext cx="7786688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0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人为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有关员工的录用、培养、奖惩等工作</a:t>
            </a:r>
          </a:p>
        </p:txBody>
      </p:sp>
      <p:sp>
        <p:nvSpPr>
          <p:cNvPr id="262149" name="文本框 262148"/>
          <p:cNvSpPr txBox="1"/>
          <p:nvPr/>
        </p:nvSpPr>
        <p:spPr>
          <a:xfrm>
            <a:off x="1016000" y="3149600"/>
            <a:ext cx="6391275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0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推究，探究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原来</a:t>
            </a:r>
          </a:p>
        </p:txBody>
      </p:sp>
      <p:sp>
        <p:nvSpPr>
          <p:cNvPr id="262150" name="文本框 262149"/>
          <p:cNvSpPr txBox="1"/>
          <p:nvPr/>
        </p:nvSpPr>
        <p:spPr>
          <a:xfrm>
            <a:off x="1016000" y="4319588"/>
            <a:ext cx="6796088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0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一般的官员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做某一方面的工作</a:t>
            </a:r>
          </a:p>
        </p:txBody>
      </p:sp>
      <p:sp>
        <p:nvSpPr>
          <p:cNvPr id="262151" name="文本框 262150"/>
          <p:cNvSpPr txBox="1"/>
          <p:nvPr/>
        </p:nvSpPr>
        <p:spPr>
          <a:xfrm>
            <a:off x="1116013" y="5445125"/>
            <a:ext cx="5716587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0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抑或，或者，还是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30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压制</a:t>
            </a:r>
          </a:p>
        </p:txBody>
      </p:sp>
      <p:sp>
        <p:nvSpPr>
          <p:cNvPr id="33800" name="文本框 1"/>
          <p:cNvSpPr txBox="1"/>
          <p:nvPr/>
        </p:nvSpPr>
        <p:spPr>
          <a:xfrm>
            <a:off x="277813" y="220663"/>
            <a:ext cx="695801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600">
                <a:solidFill>
                  <a:srgbClr val="C00000"/>
                </a:solidFill>
                <a:latin typeface="黑体" pitchFamily="1" charset="-122"/>
                <a:ea typeface="黑体" pitchFamily="1" charset="-122"/>
              </a:rPr>
              <a:t>文言知识总结</a:t>
            </a:r>
            <a:r>
              <a:rPr lang="en-US" altLang="zh-CN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——</a:t>
            </a:r>
            <a:r>
              <a:rPr lang="zh-CN" altLang="en-US" sz="3600">
                <a:solidFill>
                  <a:srgbClr val="CC00CC"/>
                </a:solidFill>
                <a:latin typeface="黑体" pitchFamily="1" charset="-122"/>
                <a:ea typeface="黑体" pitchFamily="1" charset="-122"/>
              </a:rPr>
              <a:t>古今异义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/>
      <p:bldP spid="262149" grpId="0"/>
      <p:bldP spid="262150" grpId="0"/>
      <p:bldP spid="26215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2"/>
          <p:cNvSpPr/>
          <p:nvPr/>
        </p:nvSpPr>
        <p:spPr>
          <a:xfrm>
            <a:off x="457200" y="4572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舞、泣：</a:t>
            </a:r>
          </a:p>
        </p:txBody>
      </p:sp>
      <p:sp>
        <p:nvSpPr>
          <p:cNvPr id="2725" name="Text Box 3"/>
          <p:cNvSpPr/>
          <p:nvPr/>
        </p:nvSpPr>
        <p:spPr>
          <a:xfrm>
            <a:off x="2286000" y="457200"/>
            <a:ext cx="62499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使动用法，使</a:t>
            </a:r>
            <a:r>
              <a:rPr lang="en-US" altLang="zh-CN" sz="2800" b="1"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latin typeface="Times New Roman" panose="02020503050405090304" pitchFamily="2" charset="0"/>
              </a:rPr>
              <a:t>起舞，使</a:t>
            </a:r>
            <a:r>
              <a:rPr lang="en-US" altLang="zh-CN" sz="2800" b="1"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latin typeface="Times New Roman" panose="02020503050405090304" pitchFamily="2" charset="0"/>
              </a:rPr>
              <a:t>哭泣。</a:t>
            </a:r>
          </a:p>
        </p:txBody>
      </p:sp>
      <p:sp>
        <p:nvSpPr>
          <p:cNvPr id="175107" name="Text Box 4"/>
          <p:cNvSpPr/>
          <p:nvPr/>
        </p:nvSpPr>
        <p:spPr>
          <a:xfrm>
            <a:off x="381000" y="137160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正襟危坐：</a:t>
            </a:r>
          </a:p>
        </p:txBody>
      </p:sp>
      <p:sp>
        <p:nvSpPr>
          <p:cNvPr id="2727" name="Text Box 5"/>
          <p:cNvSpPr/>
          <p:nvPr/>
        </p:nvSpPr>
        <p:spPr>
          <a:xfrm>
            <a:off x="2514600" y="1219200"/>
            <a:ext cx="59436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正，使</a:t>
            </a:r>
            <a:r>
              <a:rPr lang="en-US" altLang="zh-CN" sz="2800" b="1"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latin typeface="Times New Roman" panose="02020503050405090304" pitchFamily="2" charset="0"/>
              </a:rPr>
              <a:t>正，整理；襟，衣襟；危，端正、正直。</a:t>
            </a:r>
          </a:p>
        </p:txBody>
      </p:sp>
      <p:sp>
        <p:nvSpPr>
          <p:cNvPr id="175109" name="Text Box 6"/>
          <p:cNvSpPr/>
          <p:nvPr/>
        </p:nvSpPr>
        <p:spPr>
          <a:xfrm>
            <a:off x="457200" y="266700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何为其然也：</a:t>
            </a:r>
          </a:p>
        </p:txBody>
      </p:sp>
      <p:sp>
        <p:nvSpPr>
          <p:cNvPr id="2729" name="Text Box 7"/>
          <p:cNvSpPr/>
          <p:nvPr/>
        </p:nvSpPr>
        <p:spPr>
          <a:xfrm>
            <a:off x="2971800" y="2514600"/>
            <a:ext cx="56388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何为，宾语前置，为何；其，代指前文的萧声；然，这样。</a:t>
            </a:r>
          </a:p>
        </p:txBody>
      </p:sp>
      <p:sp>
        <p:nvSpPr>
          <p:cNvPr id="175111" name="Text Box 8"/>
          <p:cNvSpPr/>
          <p:nvPr/>
        </p:nvSpPr>
        <p:spPr>
          <a:xfrm>
            <a:off x="533400" y="388620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郁乎苍苍：</a:t>
            </a:r>
          </a:p>
        </p:txBody>
      </p:sp>
      <p:sp>
        <p:nvSpPr>
          <p:cNvPr id="2731" name="Text Box 9"/>
          <p:cNvSpPr/>
          <p:nvPr/>
        </p:nvSpPr>
        <p:spPr>
          <a:xfrm>
            <a:off x="2590800" y="3886200"/>
            <a:ext cx="625633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郁，草木茂盛的样子；苍苍，深青色。</a:t>
            </a:r>
          </a:p>
        </p:txBody>
      </p:sp>
      <p:sp>
        <p:nvSpPr>
          <p:cNvPr id="175113" name="Text Box 10"/>
          <p:cNvSpPr/>
          <p:nvPr/>
        </p:nvSpPr>
        <p:spPr>
          <a:xfrm>
            <a:off x="533400" y="47244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下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5114" name="Text Box 11"/>
          <p:cNvSpPr/>
          <p:nvPr/>
        </p:nvSpPr>
        <p:spPr>
          <a:xfrm>
            <a:off x="3505200" y="47244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东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5115" name="Text Box 12"/>
          <p:cNvSpPr/>
          <p:nvPr/>
        </p:nvSpPr>
        <p:spPr>
          <a:xfrm>
            <a:off x="609600" y="5638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固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5116" name="Text Box 13"/>
          <p:cNvSpPr/>
          <p:nvPr/>
        </p:nvSpPr>
        <p:spPr>
          <a:xfrm>
            <a:off x="4419600" y="5616575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安在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2736" name="Rectangle 14"/>
          <p:cNvSpPr/>
          <p:nvPr/>
        </p:nvSpPr>
        <p:spPr>
          <a:xfrm>
            <a:off x="1403350" y="4724400"/>
            <a:ext cx="946150" cy="549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3000" b="1">
                <a:latin typeface="Times New Roman" panose="02020503050405090304" pitchFamily="2" charset="0"/>
              </a:rPr>
              <a:t>攻占</a:t>
            </a:r>
          </a:p>
        </p:txBody>
      </p:sp>
      <p:sp>
        <p:nvSpPr>
          <p:cNvPr id="2737" name="Rectangle 15"/>
          <p:cNvSpPr/>
          <p:nvPr/>
        </p:nvSpPr>
        <p:spPr>
          <a:xfrm>
            <a:off x="4356100" y="4724400"/>
            <a:ext cx="3627438" cy="549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3000" b="1">
                <a:latin typeface="Times New Roman" panose="02020503050405090304" pitchFamily="2" charset="0"/>
              </a:rPr>
              <a:t>东下，名词用作动词</a:t>
            </a:r>
          </a:p>
        </p:txBody>
      </p:sp>
      <p:sp>
        <p:nvSpPr>
          <p:cNvPr id="2738" name="Rectangle 16"/>
          <p:cNvSpPr/>
          <p:nvPr/>
        </p:nvSpPr>
        <p:spPr>
          <a:xfrm>
            <a:off x="1400175" y="5589588"/>
            <a:ext cx="2097088" cy="549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3000" b="1">
                <a:latin typeface="Times New Roman" panose="02020503050405090304" pitchFamily="2" charset="0"/>
              </a:rPr>
              <a:t>副词，本来</a:t>
            </a:r>
          </a:p>
        </p:txBody>
      </p:sp>
      <p:sp>
        <p:nvSpPr>
          <p:cNvPr id="2739" name="Rectangle 17"/>
          <p:cNvSpPr/>
          <p:nvPr/>
        </p:nvSpPr>
        <p:spPr>
          <a:xfrm>
            <a:off x="5483225" y="5661025"/>
            <a:ext cx="2860675" cy="549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3000" b="1">
                <a:latin typeface="Times New Roman" panose="02020503050405090304" pitchFamily="2" charset="0"/>
              </a:rPr>
              <a:t>“</a:t>
            </a:r>
            <a:r>
              <a:rPr lang="zh-CN" altLang="en-US" sz="3000" b="1">
                <a:latin typeface="Times New Roman" panose="02020503050405090304" pitchFamily="2" charset="0"/>
              </a:rPr>
              <a:t>在安”，在哪里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" fill="hold"/>
                                        <p:tgtEl>
                                          <p:spTgt spid="273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" fill="hold"/>
                                        <p:tgtEl>
                                          <p:spTgt spid="273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" fill="hold"/>
                                        <p:tgtEl>
                                          <p:spTgt spid="27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" fill="hold"/>
                                        <p:tgtEl>
                                          <p:spTgt spid="27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5" grpId="0" animBg="1"/>
      <p:bldP spid="2727" grpId="0" animBg="1"/>
      <p:bldP spid="2729" grpId="0" animBg="1"/>
      <p:bldP spid="2731" grpId="0" animBg="1"/>
      <p:bldP spid="2736" grpId="0" animBg="1"/>
      <p:bldP spid="2737" grpId="0" animBg="1"/>
      <p:bldP spid="2738" grpId="0" animBg="1"/>
      <p:bldP spid="273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ext Box 2"/>
          <p:cNvSpPr/>
          <p:nvPr/>
        </p:nvSpPr>
        <p:spPr>
          <a:xfrm>
            <a:off x="457200" y="3048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渔樵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6130" name="Text Box 3"/>
          <p:cNvSpPr/>
          <p:nvPr/>
        </p:nvSpPr>
        <p:spPr>
          <a:xfrm>
            <a:off x="457200" y="1066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渚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6131" name="Text Box 4"/>
          <p:cNvSpPr/>
          <p:nvPr/>
        </p:nvSpPr>
        <p:spPr>
          <a:xfrm>
            <a:off x="468313" y="1916113"/>
            <a:ext cx="26844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侣</a:t>
            </a:r>
            <a:r>
              <a:rPr lang="zh-CN" altLang="en-US" sz="2800" b="1">
                <a:latin typeface="Times New Roman" panose="02020503050405090304" pitchFamily="2" charset="0"/>
              </a:rPr>
              <a:t>鱼虾而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友</a:t>
            </a:r>
            <a:r>
              <a:rPr lang="zh-CN" altLang="en-US" sz="2800" b="1">
                <a:latin typeface="Times New Roman" panose="02020503050405090304" pitchFamily="2" charset="0"/>
              </a:rPr>
              <a:t>麋鹿</a:t>
            </a:r>
          </a:p>
        </p:txBody>
      </p:sp>
      <p:sp>
        <p:nvSpPr>
          <p:cNvPr id="2745" name="Text Box 5"/>
          <p:cNvSpPr/>
          <p:nvPr/>
        </p:nvSpPr>
        <p:spPr>
          <a:xfrm>
            <a:off x="3708400" y="1773238"/>
            <a:ext cx="4535488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以</a:t>
            </a:r>
            <a:r>
              <a:rPr lang="en-US" altLang="zh-CN" sz="2800" b="1"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latin typeface="Times New Roman" panose="02020503050405090304" pitchFamily="2" charset="0"/>
              </a:rPr>
              <a:t>为伴侣，以</a:t>
            </a:r>
            <a:r>
              <a:rPr lang="en-US" altLang="zh-CN" sz="2800" b="1"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latin typeface="Times New Roman" panose="02020503050405090304" pitchFamily="2" charset="0"/>
              </a:rPr>
              <a:t>为朋友，意动用法。</a:t>
            </a:r>
          </a:p>
        </p:txBody>
      </p:sp>
      <p:sp>
        <p:nvSpPr>
          <p:cNvPr id="176133" name="Text Box 6"/>
          <p:cNvSpPr/>
          <p:nvPr/>
        </p:nvSpPr>
        <p:spPr>
          <a:xfrm>
            <a:off x="457200" y="2895600"/>
            <a:ext cx="4827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挟飞仙以遨游，抱明月而长终</a:t>
            </a:r>
          </a:p>
        </p:txBody>
      </p:sp>
      <p:sp>
        <p:nvSpPr>
          <p:cNvPr id="2747" name="Text Box 7"/>
          <p:cNvSpPr/>
          <p:nvPr/>
        </p:nvSpPr>
        <p:spPr>
          <a:xfrm>
            <a:off x="1219200" y="3505200"/>
            <a:ext cx="6613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携同仙人一起遨游，抱着明月一起长存。</a:t>
            </a:r>
          </a:p>
        </p:txBody>
      </p:sp>
      <p:sp>
        <p:nvSpPr>
          <p:cNvPr id="176135" name="Text Box 8"/>
          <p:cNvSpPr/>
          <p:nvPr/>
        </p:nvSpPr>
        <p:spPr>
          <a:xfrm>
            <a:off x="457200" y="41910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骤</a:t>
            </a:r>
            <a:r>
              <a:rPr lang="zh-CN" altLang="en-US" sz="2800" b="1">
                <a:latin typeface="Times New Roman" panose="02020503050405090304" pitchFamily="2" charset="0"/>
              </a:rPr>
              <a:t>得：</a:t>
            </a:r>
          </a:p>
        </p:txBody>
      </p:sp>
      <p:sp>
        <p:nvSpPr>
          <p:cNvPr id="176136" name="Text Box 9"/>
          <p:cNvSpPr/>
          <p:nvPr/>
        </p:nvSpPr>
        <p:spPr>
          <a:xfrm>
            <a:off x="4495800" y="41910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遗</a:t>
            </a:r>
            <a:r>
              <a:rPr lang="zh-CN" altLang="en-US" sz="2800" b="1">
                <a:latin typeface="Times New Roman" panose="02020503050405090304" pitchFamily="2" charset="0"/>
              </a:rPr>
              <a:t>响：</a:t>
            </a:r>
          </a:p>
        </p:txBody>
      </p:sp>
      <p:sp>
        <p:nvSpPr>
          <p:cNvPr id="176137" name="Text Box 10"/>
          <p:cNvSpPr/>
          <p:nvPr/>
        </p:nvSpPr>
        <p:spPr>
          <a:xfrm>
            <a:off x="457200" y="49530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盖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6138" name="Text Box 11"/>
          <p:cNvSpPr/>
          <p:nvPr/>
        </p:nvSpPr>
        <p:spPr>
          <a:xfrm>
            <a:off x="457200" y="5715000"/>
            <a:ext cx="10906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曾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2752" name="Rectangle 12"/>
          <p:cNvSpPr/>
          <p:nvPr/>
        </p:nvSpPr>
        <p:spPr>
          <a:xfrm>
            <a:off x="1898650" y="333375"/>
            <a:ext cx="44704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打鱼砍柴，名词用作动词。</a:t>
            </a:r>
          </a:p>
        </p:txBody>
      </p:sp>
      <p:sp>
        <p:nvSpPr>
          <p:cNvPr id="2753" name="Rectangle 13"/>
          <p:cNvSpPr/>
          <p:nvPr/>
        </p:nvSpPr>
        <p:spPr>
          <a:xfrm>
            <a:off x="1968500" y="1052513"/>
            <a:ext cx="55419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水中的小块陆地，这里泛指江边。</a:t>
            </a:r>
          </a:p>
        </p:txBody>
      </p:sp>
      <p:sp>
        <p:nvSpPr>
          <p:cNvPr id="2754" name="Rectangle 14"/>
          <p:cNvSpPr/>
          <p:nvPr/>
        </p:nvSpPr>
        <p:spPr>
          <a:xfrm>
            <a:off x="2222500" y="4221163"/>
            <a:ext cx="12557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突然。</a:t>
            </a:r>
          </a:p>
        </p:txBody>
      </p:sp>
      <p:sp>
        <p:nvSpPr>
          <p:cNvPr id="2755" name="Rectangle 15"/>
          <p:cNvSpPr/>
          <p:nvPr/>
        </p:nvSpPr>
        <p:spPr>
          <a:xfrm>
            <a:off x="5646738" y="4221163"/>
            <a:ext cx="26844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遗留，剩余的。</a:t>
            </a:r>
          </a:p>
        </p:txBody>
      </p:sp>
      <p:sp>
        <p:nvSpPr>
          <p:cNvPr id="2756" name="Rectangle 16"/>
          <p:cNvSpPr/>
          <p:nvPr/>
        </p:nvSpPr>
        <p:spPr>
          <a:xfrm>
            <a:off x="1755775" y="4941888"/>
            <a:ext cx="37560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如果，表示假设语气。</a:t>
            </a:r>
          </a:p>
        </p:txBody>
      </p:sp>
      <p:sp>
        <p:nvSpPr>
          <p:cNvPr id="2757" name="Rectangle 17"/>
          <p:cNvSpPr/>
          <p:nvPr/>
        </p:nvSpPr>
        <p:spPr>
          <a:xfrm>
            <a:off x="1763713" y="5734050"/>
            <a:ext cx="58324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副词，用来加强语气，竟然，简直。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 fill="hold"/>
                                        <p:tgtEl>
                                          <p:spTgt spid="27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" fill="hold"/>
                                        <p:tgtEl>
                                          <p:spTgt spid="275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" fill="hold"/>
                                        <p:tgtEl>
                                          <p:spTgt spid="275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" fill="hold"/>
                                        <p:tgtEl>
                                          <p:spTgt spid="27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" fill="hold"/>
                                        <p:tgtEl>
                                          <p:spTgt spid="275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" fill="hold"/>
                                        <p:tgtEl>
                                          <p:spTgt spid="275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5" grpId="0" animBg="1"/>
      <p:bldP spid="2747" grpId="0" animBg="1"/>
      <p:bldP spid="2752" grpId="0" animBg="1"/>
      <p:bldP spid="2753" grpId="0" animBg="1"/>
      <p:bldP spid="2754" grpId="0" animBg="1"/>
      <p:bldP spid="2755" grpId="0" animBg="1"/>
      <p:bldP spid="2756" grpId="0" animBg="1"/>
      <p:bldP spid="275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2"/>
          <p:cNvSpPr/>
          <p:nvPr/>
        </p:nvSpPr>
        <p:spPr>
          <a:xfrm>
            <a:off x="395288" y="476250"/>
            <a:ext cx="10223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且夫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7154" name="Text Box 3"/>
          <p:cNvSpPr/>
          <p:nvPr/>
        </p:nvSpPr>
        <p:spPr>
          <a:xfrm>
            <a:off x="381000" y="1447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苟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7155" name="Text Box 4"/>
          <p:cNvSpPr/>
          <p:nvPr/>
        </p:nvSpPr>
        <p:spPr>
          <a:xfrm>
            <a:off x="3581400" y="1447800"/>
            <a:ext cx="8953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毫：</a:t>
            </a:r>
          </a:p>
        </p:txBody>
      </p:sp>
      <p:sp>
        <p:nvSpPr>
          <p:cNvPr id="177156" name="Text Box 5"/>
          <p:cNvSpPr/>
          <p:nvPr/>
        </p:nvSpPr>
        <p:spPr>
          <a:xfrm>
            <a:off x="381000" y="22098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无禁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7157" name="Text Box 6"/>
          <p:cNvSpPr/>
          <p:nvPr/>
        </p:nvSpPr>
        <p:spPr>
          <a:xfrm>
            <a:off x="381000" y="2971800"/>
            <a:ext cx="11668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适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7158" name="Text Box 7"/>
          <p:cNvSpPr/>
          <p:nvPr/>
        </p:nvSpPr>
        <p:spPr>
          <a:xfrm>
            <a:off x="468313" y="3933825"/>
            <a:ext cx="19700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洗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盏更</a:t>
            </a:r>
            <a:r>
              <a:rPr lang="zh-CN" altLang="en-US" sz="2800" b="1">
                <a:latin typeface="Times New Roman" panose="02020503050405090304" pitchFamily="2" charset="0"/>
              </a:rPr>
              <a:t>酌：</a:t>
            </a:r>
          </a:p>
        </p:txBody>
      </p:sp>
      <p:sp>
        <p:nvSpPr>
          <p:cNvPr id="2766" name="Text Box 8"/>
          <p:cNvSpPr/>
          <p:nvPr/>
        </p:nvSpPr>
        <p:spPr>
          <a:xfrm>
            <a:off x="2555875" y="3933825"/>
            <a:ext cx="4827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盏，浅而小的杯子；更，再。</a:t>
            </a:r>
          </a:p>
        </p:txBody>
      </p:sp>
      <p:sp>
        <p:nvSpPr>
          <p:cNvPr id="177160" name="Text Box 9"/>
          <p:cNvSpPr/>
          <p:nvPr/>
        </p:nvSpPr>
        <p:spPr>
          <a:xfrm>
            <a:off x="457200" y="4876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既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177161" name="Text Box 10"/>
          <p:cNvSpPr/>
          <p:nvPr/>
        </p:nvSpPr>
        <p:spPr>
          <a:xfrm>
            <a:off x="457200" y="576897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503050405090304" pitchFamily="2" charset="0"/>
              </a:rPr>
              <a:t>藉</a:t>
            </a:r>
            <a:r>
              <a:rPr lang="zh-CN" altLang="en-US" sz="2800" b="1">
                <a:latin typeface="Times New Roman" panose="02020503050405090304" pitchFamily="2" charset="0"/>
              </a:rPr>
              <a:t>：</a:t>
            </a:r>
          </a:p>
        </p:txBody>
      </p:sp>
      <p:sp>
        <p:nvSpPr>
          <p:cNvPr id="2769" name="Rectangle 11"/>
          <p:cNvSpPr/>
          <p:nvPr/>
        </p:nvSpPr>
        <p:spPr>
          <a:xfrm>
            <a:off x="1619250" y="260350"/>
            <a:ext cx="6624638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固定结构，用于句首，表示意思更进一层，可译为“再说”。</a:t>
            </a:r>
          </a:p>
        </p:txBody>
      </p:sp>
      <p:sp>
        <p:nvSpPr>
          <p:cNvPr id="2770" name="Rectangle 12"/>
          <p:cNvSpPr/>
          <p:nvPr/>
        </p:nvSpPr>
        <p:spPr>
          <a:xfrm>
            <a:off x="1330325" y="1412875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如果。</a:t>
            </a:r>
          </a:p>
        </p:txBody>
      </p:sp>
      <p:sp>
        <p:nvSpPr>
          <p:cNvPr id="2771" name="Rectangle 13"/>
          <p:cNvSpPr/>
          <p:nvPr/>
        </p:nvSpPr>
        <p:spPr>
          <a:xfrm>
            <a:off x="4362450" y="1412875"/>
            <a:ext cx="3384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比喻极细小的东西。</a:t>
            </a:r>
          </a:p>
        </p:txBody>
      </p:sp>
      <p:sp>
        <p:nvSpPr>
          <p:cNvPr id="2772" name="Rectangle 14"/>
          <p:cNvSpPr/>
          <p:nvPr/>
        </p:nvSpPr>
        <p:spPr>
          <a:xfrm>
            <a:off x="1758950" y="2205038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没有人禁止。</a:t>
            </a:r>
          </a:p>
        </p:txBody>
      </p:sp>
      <p:sp>
        <p:nvSpPr>
          <p:cNvPr id="2773" name="Rectangle 15"/>
          <p:cNvSpPr/>
          <p:nvPr/>
        </p:nvSpPr>
        <p:spPr>
          <a:xfrm>
            <a:off x="1833563" y="2924175"/>
            <a:ext cx="12557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享用。</a:t>
            </a:r>
          </a:p>
        </p:txBody>
      </p:sp>
      <p:sp>
        <p:nvSpPr>
          <p:cNvPr id="2774" name="Rectangle 16"/>
          <p:cNvSpPr/>
          <p:nvPr/>
        </p:nvSpPr>
        <p:spPr>
          <a:xfrm>
            <a:off x="1617663" y="4868863"/>
            <a:ext cx="125571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已经。</a:t>
            </a:r>
          </a:p>
        </p:txBody>
      </p:sp>
      <p:sp>
        <p:nvSpPr>
          <p:cNvPr id="2775" name="Rectangle 17"/>
          <p:cNvSpPr/>
          <p:nvPr/>
        </p:nvSpPr>
        <p:spPr>
          <a:xfrm>
            <a:off x="1585913" y="5805488"/>
            <a:ext cx="6254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latin typeface="Times New Roman" panose="02020503050405090304" pitchFamily="2" charset="0"/>
              </a:rPr>
              <a:t>本意为草垫子，这里引申为动词“垫”。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 fill="hold"/>
                                        <p:tgtEl>
                                          <p:spTgt spid="276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" fill="hold"/>
                                        <p:tgtEl>
                                          <p:spTgt spid="277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" fill="hold"/>
                                        <p:tgtEl>
                                          <p:spTgt spid="277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" fill="hold"/>
                                        <p:tgtEl>
                                          <p:spTgt spid="277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" fill="hold"/>
                                        <p:tgtEl>
                                          <p:spTgt spid="277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" fill="hold"/>
                                        <p:tgtEl>
                                          <p:spTgt spid="276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" fill="hold"/>
                                        <p:tgtEl>
                                          <p:spTgt spid="27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" fill="hold"/>
                                        <p:tgtEl>
                                          <p:spTgt spid="277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" grpId="0" animBg="1"/>
      <p:bldP spid="2769" grpId="0" animBg="1"/>
      <p:bldP spid="2770" grpId="0" animBg="1"/>
      <p:bldP spid="2771" grpId="0" animBg="1"/>
      <p:bldP spid="2772" grpId="0" animBg="1"/>
      <p:bldP spid="2773" grpId="0" animBg="1"/>
      <p:bldP spid="2774" grpId="0" animBg="1"/>
      <p:bldP spid="277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文本框 1"/>
          <p:cNvSpPr txBox="1"/>
          <p:nvPr/>
        </p:nvSpPr>
        <p:spPr>
          <a:xfrm>
            <a:off x="971550" y="908050"/>
            <a:ext cx="7416800" cy="3109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/>
              <a:t>3.</a:t>
            </a:r>
            <a:r>
              <a:rPr lang="zh-CN" altLang="en-US" sz="2800"/>
              <a:t>通假字</a:t>
            </a:r>
            <a:endParaRPr lang="en-US" altLang="zh-CN" sz="280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）举酒属客 举匏尊以相属（属</a:t>
            </a:r>
            <a:r>
              <a:rPr lang="en-US" altLang="zh-CN" sz="2800"/>
              <a:t>,</a:t>
            </a:r>
            <a:r>
              <a:rPr lang="zh-CN" altLang="en-US" sz="2800"/>
              <a:t>通“嘱”劝酒 ）</a:t>
            </a:r>
            <a:endParaRPr lang="en-US" altLang="zh-CN" sz="280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）浩浩乎如冯虚御风 （冯</a:t>
            </a:r>
            <a:r>
              <a:rPr lang="en-US" altLang="zh-CN" sz="2800"/>
              <a:t>,</a:t>
            </a:r>
            <a:r>
              <a:rPr lang="zh-CN" altLang="en-US" sz="2800"/>
              <a:t>通“凭”乘）</a:t>
            </a:r>
            <a:endParaRPr lang="en-US" altLang="zh-CN" sz="280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）山川相缪 （缪</a:t>
            </a:r>
            <a:r>
              <a:rPr lang="en-US" altLang="zh-CN" sz="2800"/>
              <a:t>,</a:t>
            </a:r>
            <a:r>
              <a:rPr lang="zh-CN" altLang="en-US" sz="2800"/>
              <a:t>通“缭”连结、盘绕）</a:t>
            </a:r>
            <a:endParaRPr lang="en-US" altLang="zh-CN" sz="2800"/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/>
              <a:t>（</a:t>
            </a:r>
            <a:r>
              <a:rPr lang="en-US" altLang="zh-CN" sz="2800"/>
              <a:t>4</a:t>
            </a:r>
            <a:r>
              <a:rPr lang="zh-CN" altLang="en-US" sz="2800"/>
              <a:t>）杯盘狼籍 （籍</a:t>
            </a:r>
            <a:r>
              <a:rPr lang="en-US" altLang="zh-CN" sz="2800"/>
              <a:t>,</a:t>
            </a:r>
            <a:r>
              <a:rPr lang="zh-CN" altLang="en-US" sz="2800"/>
              <a:t>通“藉”</a:t>
            </a:r>
            <a:r>
              <a:rPr lang="en-US" altLang="zh-CN" sz="2800"/>
              <a:t>,</a:t>
            </a:r>
            <a:r>
              <a:rPr lang="zh-CN" altLang="en-US" sz="2800"/>
              <a:t>凌乱）</a:t>
            </a:r>
            <a:endParaRPr lang="en-US" altLang="zh-CN" sz="2800"/>
          </a:p>
          <a:p>
            <a:pPr marL="0" lvl="0" indent="0">
              <a:spcBef>
                <a:spcPct val="0"/>
              </a:spcBef>
              <a:buNone/>
            </a:pPr>
            <a:endParaRPr lang="zh-CN" altLang="en-US"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0"/>
            <a:ext cx="8101012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225" name="Object 2"/>
          <p:cNvGraphicFramePr/>
          <p:nvPr/>
        </p:nvGraphicFramePr>
        <p:xfrm>
          <a:off x="574675" y="1058863"/>
          <a:ext cx="7994650" cy="474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4740910" progId="Word.Document.8">
                  <p:embed/>
                </p:oleObj>
              </mc:Choice>
              <mc:Fallback>
                <p:oleObj r:id="rId2" imgW="7996555" imgH="474091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675" y="1058863"/>
                        <a:ext cx="7994650" cy="474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49" name="Object 2"/>
          <p:cNvGraphicFramePr/>
          <p:nvPr/>
        </p:nvGraphicFramePr>
        <p:xfrm>
          <a:off x="571500" y="1643063"/>
          <a:ext cx="7994650" cy="355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3557270" progId="Word.Document.8">
                  <p:embed/>
                </p:oleObj>
              </mc:Choice>
              <mc:Fallback>
                <p:oleObj r:id="rId2" imgW="7996555" imgH="355727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500" y="1643063"/>
                        <a:ext cx="7994650" cy="355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3" name="Object 2"/>
          <p:cNvGraphicFramePr/>
          <p:nvPr/>
        </p:nvGraphicFramePr>
        <p:xfrm>
          <a:off x="574675" y="465138"/>
          <a:ext cx="7994650" cy="592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5929630" progId="Word.Document.8">
                  <p:embed/>
                </p:oleObj>
              </mc:Choice>
              <mc:Fallback>
                <p:oleObj r:id="rId2" imgW="7996555" imgH="592963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675" y="465138"/>
                        <a:ext cx="7994650" cy="592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4" name="Rectangle 3"/>
          <p:cNvSpPr/>
          <p:nvPr/>
        </p:nvSpPr>
        <p:spPr>
          <a:xfrm>
            <a:off x="2051050" y="1581150"/>
            <a:ext cx="39195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斗宿和牛宿，都是星宿名。</a:t>
            </a:r>
            <a:r>
              <a:rPr lang="zh-CN" altLang="en-US" sz="2400">
                <a:solidFill>
                  <a:srgbClr val="000000"/>
                </a:solidFill>
                <a:latin typeface="Times New Roman" panose="02020503050405090304" pitchFamily="2" charset="0"/>
              </a:rPr>
              <a:t> </a:t>
            </a:r>
          </a:p>
        </p:txBody>
      </p:sp>
      <p:sp>
        <p:nvSpPr>
          <p:cNvPr id="2825" name="Rectangle 4"/>
          <p:cNvSpPr/>
          <p:nvPr/>
        </p:nvSpPr>
        <p:spPr>
          <a:xfrm>
            <a:off x="2051050" y="3322638"/>
            <a:ext cx="24050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白茫茫的水气。 </a:t>
            </a:r>
          </a:p>
        </p:txBody>
      </p:sp>
      <p:sp>
        <p:nvSpPr>
          <p:cNvPr id="2826" name="Rectangle 5"/>
          <p:cNvSpPr/>
          <p:nvPr/>
        </p:nvSpPr>
        <p:spPr>
          <a:xfrm>
            <a:off x="2051050" y="5126038"/>
            <a:ext cx="20224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旷远的样子。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animBg="1"/>
      <p:bldP spid="2825" grpId="0" animBg="1"/>
      <p:bldP spid="28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7" name="Object 2"/>
          <p:cNvGraphicFramePr/>
          <p:nvPr/>
        </p:nvGraphicFramePr>
        <p:xfrm>
          <a:off x="574675" y="1058863"/>
          <a:ext cx="7994650" cy="474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4740910" progId="Word.Document.8">
                  <p:embed/>
                </p:oleObj>
              </mc:Choice>
              <mc:Fallback>
                <p:oleObj r:id="rId2" imgW="7996555" imgH="474091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675" y="1058863"/>
                        <a:ext cx="7994650" cy="474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0" name="Rectangle 3"/>
          <p:cNvSpPr/>
          <p:nvPr/>
        </p:nvSpPr>
        <p:spPr>
          <a:xfrm>
            <a:off x="2043113" y="1581150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在这时。</a:t>
            </a:r>
            <a:r>
              <a:rPr lang="zh-CN" altLang="en-US" sz="2400">
                <a:solidFill>
                  <a:srgbClr val="000000"/>
                </a:solidFill>
                <a:latin typeface="Times New Roman" panose="02020503050405090304" pitchFamily="2" charset="0"/>
              </a:rPr>
              <a:t> </a:t>
            </a:r>
          </a:p>
        </p:txBody>
      </p:sp>
      <p:sp>
        <p:nvSpPr>
          <p:cNvPr id="2831" name="Rectangle 4"/>
          <p:cNvSpPr/>
          <p:nvPr/>
        </p:nvSpPr>
        <p:spPr>
          <a:xfrm>
            <a:off x="1985963" y="3957638"/>
            <a:ext cx="66944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指所思慕的人，古人常用来作为圣主贤臣或美好 </a:t>
            </a:r>
          </a:p>
        </p:txBody>
      </p:sp>
      <p:sp>
        <p:nvSpPr>
          <p:cNvPr id="2832" name="Rectangle 5"/>
          <p:cNvSpPr/>
          <p:nvPr/>
        </p:nvSpPr>
        <p:spPr>
          <a:xfrm>
            <a:off x="590550" y="4516438"/>
            <a:ext cx="20986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理想的象征。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0" grpId="0" animBg="1"/>
      <p:bldP spid="2831" grpId="0" animBg="1"/>
      <p:bldP spid="283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Text Box 2"/>
          <p:cNvSpPr/>
          <p:nvPr/>
        </p:nvSpPr>
        <p:spPr>
          <a:xfrm>
            <a:off x="323850" y="1196975"/>
            <a:ext cx="6408738" cy="3508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en-US" altLang="zh-CN" sz="28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503050405090304" pitchFamily="2" charset="0"/>
              </a:rPr>
              <a:t> 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．而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   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(1)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浩浩乎如冯虚御风，而不知其所止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逝者如斯，而未尝往也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盈虚者如彼，而卒莫消长也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(2)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倚歌而和之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自其不变者而观之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(3)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正襟危坐而问客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(4)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侣鱼虾而友麋鹿</a:t>
            </a:r>
          </a:p>
        </p:txBody>
      </p:sp>
      <p:sp>
        <p:nvSpPr>
          <p:cNvPr id="2836" name="Text Box 3"/>
          <p:cNvSpPr/>
          <p:nvPr/>
        </p:nvSpPr>
        <p:spPr>
          <a:xfrm>
            <a:off x="3708400" y="4365625"/>
            <a:ext cx="2736850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连词，表并列。</a:t>
            </a:r>
          </a:p>
        </p:txBody>
      </p:sp>
      <p:sp>
        <p:nvSpPr>
          <p:cNvPr id="2837" name="Rectangle 4"/>
          <p:cNvSpPr/>
          <p:nvPr/>
        </p:nvSpPr>
        <p:spPr>
          <a:xfrm>
            <a:off x="6300788" y="2420938"/>
            <a:ext cx="267335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连词，表转折。</a:t>
            </a:r>
          </a:p>
        </p:txBody>
      </p:sp>
      <p:sp>
        <p:nvSpPr>
          <p:cNvPr id="2838" name="Rectangle 5"/>
          <p:cNvSpPr/>
          <p:nvPr/>
        </p:nvSpPr>
        <p:spPr>
          <a:xfrm>
            <a:off x="6011863" y="3284538"/>
            <a:ext cx="267335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连词，表修饰。</a:t>
            </a:r>
          </a:p>
        </p:txBody>
      </p:sp>
      <p:sp>
        <p:nvSpPr>
          <p:cNvPr id="2839" name="Rectangle 6"/>
          <p:cNvSpPr/>
          <p:nvPr/>
        </p:nvSpPr>
        <p:spPr>
          <a:xfrm>
            <a:off x="3635375" y="3716338"/>
            <a:ext cx="267335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连词，表承接。</a:t>
            </a:r>
          </a:p>
        </p:txBody>
      </p:sp>
      <p:sp>
        <p:nvSpPr>
          <p:cNvPr id="184326" name="Rectangle 7"/>
          <p:cNvSpPr/>
          <p:nvPr/>
        </p:nvSpPr>
        <p:spPr>
          <a:xfrm>
            <a:off x="2627313" y="188913"/>
            <a:ext cx="41052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b="1">
                <a:solidFill>
                  <a:srgbClr val="FF0000"/>
                </a:solidFill>
              </a:rPr>
              <a:t>虚词意义和用法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" fill="hold"/>
                                        <p:tgtEl>
                                          <p:spTgt spid="283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" fill="hold"/>
                                        <p:tgtEl>
                                          <p:spTgt spid="28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" fill="hold"/>
                                        <p:tgtEl>
                                          <p:spTgt spid="28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5" grpId="0" animBg="1"/>
      <p:bldP spid="2836" grpId="0" build="p" animBg="1"/>
      <p:bldP spid="2837" grpId="0" animBg="1"/>
      <p:bldP spid="2838" grpId="0" animBg="1"/>
      <p:bldP spid="28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7890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7891" name="文本框 2"/>
          <p:cNvSpPr txBox="1"/>
          <p:nvPr/>
        </p:nvSpPr>
        <p:spPr>
          <a:xfrm>
            <a:off x="277813" y="220663"/>
            <a:ext cx="695801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zh-CN" altLang="en-US" sz="3600" b="1" dirty="0">
                <a:solidFill>
                  <a:srgbClr val="008000"/>
                </a:solidFill>
                <a:latin typeface="黑体" pitchFamily="1" charset="-122"/>
                <a:ea typeface="黑体" pitchFamily="1" charset="-122"/>
                <a:sym typeface="宋体" pitchFamily="2" charset="-122"/>
              </a:rPr>
              <a:t>文句翻译</a:t>
            </a:r>
          </a:p>
        </p:txBody>
      </p:sp>
      <p:sp>
        <p:nvSpPr>
          <p:cNvPr id="37892" name="文本框 1"/>
          <p:cNvSpPr txBox="1"/>
          <p:nvPr/>
        </p:nvSpPr>
        <p:spPr>
          <a:xfrm>
            <a:off x="73025" y="1020763"/>
            <a:ext cx="86026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/>
            <a:r>
              <a:rPr lang="zh-CN" altLang="en-US" sz="3600" b="1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注意方法：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90204" pitchFamily="34" charset="0"/>
                <a:ea typeface="宋体" pitchFamily="2" charset="-122"/>
              </a:rPr>
              <a:t>重点实词、虚词、词类活用、句式</a:t>
            </a:r>
          </a:p>
        </p:txBody>
      </p:sp>
      <p:sp>
        <p:nvSpPr>
          <p:cNvPr id="37893" name="文本框 3"/>
          <p:cNvSpPr txBox="1"/>
          <p:nvPr/>
        </p:nvSpPr>
        <p:spPr>
          <a:xfrm>
            <a:off x="374650" y="1665288"/>
            <a:ext cx="8299450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buClr>
                <a:schemeClr val="bg1"/>
              </a:buClr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、岂得之难而失之易欤？抑本其成败之迹，而皆自于人欤？</a:t>
            </a:r>
          </a:p>
        </p:txBody>
      </p:sp>
      <p:sp>
        <p:nvSpPr>
          <p:cNvPr id="37894" name="文本框 4"/>
          <p:cNvSpPr txBox="1"/>
          <p:nvPr/>
        </p:nvSpPr>
        <p:spPr>
          <a:xfrm>
            <a:off x="374650" y="3925888"/>
            <a:ext cx="8299450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buClr>
                <a:schemeClr val="bg1"/>
              </a:buClr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宋体" pitchFamily="2" charset="-122"/>
              </a:rPr>
              <a:t>2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  <a:sym typeface="宋体" pitchFamily="2" charset="-122"/>
              </a:rPr>
              <a:t>、夫祸患常积于忽微，而智勇多困于所溺，岂独伶人也哉？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3063" y="2792413"/>
            <a:ext cx="8102600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buClr>
                <a:schemeClr val="bg1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2" charset="0"/>
                <a:ea typeface="宋体" pitchFamily="2" charset="-122"/>
              </a:rPr>
              <a:t>译：难道是得天下难而失天下容易吗？或者说考察他成功与失败的迹象，都是由于人为吧！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3063" y="5032375"/>
            <a:ext cx="8102600" cy="1382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buClr>
                <a:schemeClr val="bg1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译：人生的祸患常常在极细微的事情上累积而成，有勇有谋的人往往被他溺爱的事物所困扰，难道只是（溺爱）伶人才如此吗？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Text Box 2"/>
          <p:cNvSpPr/>
          <p:nvPr/>
        </p:nvSpPr>
        <p:spPr>
          <a:xfrm>
            <a:off x="323850" y="981075"/>
            <a:ext cx="4321175" cy="4506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．之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(1)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月出于东山之上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哀吾生之须臾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(2)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凌万顷之茫然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(3)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苟非吾之所有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吾与子之所共适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(4)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盖将自其变者而观之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耳得之而为声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取之无禁，用之不竭</a:t>
            </a:r>
          </a:p>
        </p:txBody>
      </p:sp>
      <p:sp>
        <p:nvSpPr>
          <p:cNvPr id="2844" name="Rectangle 3"/>
          <p:cNvSpPr/>
          <p:nvPr/>
        </p:nvSpPr>
        <p:spPr>
          <a:xfrm>
            <a:off x="4648200" y="4652963"/>
            <a:ext cx="2673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代词，它、它们</a:t>
            </a:r>
          </a:p>
        </p:txBody>
      </p:sp>
      <p:sp>
        <p:nvSpPr>
          <p:cNvPr id="2845" name="Rectangle 4"/>
          <p:cNvSpPr/>
          <p:nvPr/>
        </p:nvSpPr>
        <p:spPr>
          <a:xfrm>
            <a:off x="3563938" y="2997200"/>
            <a:ext cx="5162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助词，主谓之间取消句子独立性</a:t>
            </a:r>
          </a:p>
        </p:txBody>
      </p:sp>
      <p:sp>
        <p:nvSpPr>
          <p:cNvPr id="2846" name="Rectangle 5"/>
          <p:cNvSpPr/>
          <p:nvPr/>
        </p:nvSpPr>
        <p:spPr>
          <a:xfrm>
            <a:off x="3635375" y="2492375"/>
            <a:ext cx="37401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助词，定语后置的标志</a:t>
            </a:r>
          </a:p>
        </p:txBody>
      </p:sp>
      <p:sp>
        <p:nvSpPr>
          <p:cNvPr id="2847" name="Rectangle 6"/>
          <p:cNvSpPr/>
          <p:nvPr/>
        </p:nvSpPr>
        <p:spPr>
          <a:xfrm>
            <a:off x="3924300" y="1484313"/>
            <a:ext cx="16065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助词，的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" fill="hold"/>
                                        <p:tgtEl>
                                          <p:spTgt spid="28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" fill="hold"/>
                                        <p:tgtEl>
                                          <p:spTgt spid="284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" fill="hold"/>
                                        <p:tgtEl>
                                          <p:spTgt spid="284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" fill="hold"/>
                                        <p:tgtEl>
                                          <p:spTgt spid="28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3" grpId="0" animBg="1"/>
      <p:bldP spid="2844" grpId="0" animBg="1"/>
      <p:bldP spid="2845" grpId="0" animBg="1"/>
      <p:bldP spid="2846" grpId="0" animBg="1"/>
      <p:bldP spid="284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ext Box 2"/>
          <p:cNvSpPr/>
          <p:nvPr/>
        </p:nvSpPr>
        <p:spPr>
          <a:xfrm>
            <a:off x="250825" y="404813"/>
            <a:ext cx="5616575" cy="5219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3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． 于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(1)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苏子与客泛舟游于赤壁之下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徘徊于斗牛之间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渔樵于江渚之上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托遗响于悲风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/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于是饮酒乐甚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2800" b="1">
              <a:solidFill>
                <a:schemeClr val="tx2"/>
              </a:solidFill>
              <a:latin typeface="Times New Roman" panose="02020503050405090304" pitchFamily="2" charset="0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(2)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月出于东山之上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(3)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此非孟德之困于周郎者乎</a:t>
            </a:r>
          </a:p>
        </p:txBody>
      </p:sp>
      <p:sp>
        <p:nvSpPr>
          <p:cNvPr id="2851" name="Rectangle 3"/>
          <p:cNvSpPr/>
          <p:nvPr/>
        </p:nvSpPr>
        <p:spPr>
          <a:xfrm>
            <a:off x="5870575" y="2060575"/>
            <a:ext cx="1606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介词，在</a:t>
            </a:r>
          </a:p>
        </p:txBody>
      </p:sp>
      <p:sp>
        <p:nvSpPr>
          <p:cNvPr id="2852" name="Rectangle 4"/>
          <p:cNvSpPr/>
          <p:nvPr/>
        </p:nvSpPr>
        <p:spPr>
          <a:xfrm>
            <a:off x="5799138" y="4076700"/>
            <a:ext cx="1606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介词，从</a:t>
            </a:r>
          </a:p>
        </p:txBody>
      </p:sp>
      <p:sp>
        <p:nvSpPr>
          <p:cNvPr id="2853" name="Rectangle 5"/>
          <p:cNvSpPr/>
          <p:nvPr/>
        </p:nvSpPr>
        <p:spPr>
          <a:xfrm>
            <a:off x="5943600" y="5013325"/>
            <a:ext cx="1606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介词，被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 fill="hold"/>
                                        <p:tgtEl>
                                          <p:spTgt spid="285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" fill="hold"/>
                                        <p:tgtEl>
                                          <p:spTgt spid="28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" fill="hold"/>
                                        <p:tgtEl>
                                          <p:spTgt spid="285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1" grpId="0" animBg="1"/>
      <p:bldP spid="2852" grpId="0" animBg="1"/>
      <p:bldP spid="285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Text Box 2"/>
          <p:cNvSpPr/>
          <p:nvPr/>
        </p:nvSpPr>
        <p:spPr>
          <a:xfrm>
            <a:off x="395288" y="549275"/>
            <a:ext cx="4967287" cy="5959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503050405090304" pitchFamily="2" charset="0"/>
              </a:rPr>
              <a:t>4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．乎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(1) 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此非盂德之困于周郎者乎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而又何羡乎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(2)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相与枕藉乎舟中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 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(3) 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郁乎苍苍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浩浩乎如冯虚御风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飘飘乎如遗世独立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（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503050405090304" pitchFamily="2" charset="0"/>
              </a:rPr>
              <a:t>4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）</a:t>
            </a: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503050405090304" pitchFamily="2" charset="0"/>
              </a:rPr>
              <a:t>知不可乎骤得</a:t>
            </a:r>
          </a:p>
        </p:txBody>
      </p:sp>
      <p:sp>
        <p:nvSpPr>
          <p:cNvPr id="2857" name="Text Box 3"/>
          <p:cNvSpPr/>
          <p:nvPr/>
        </p:nvSpPr>
        <p:spPr>
          <a:xfrm>
            <a:off x="4067175" y="1484313"/>
            <a:ext cx="4356100" cy="4702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语气词，表示疑问，吗。</a:t>
            </a: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endParaRPr lang="zh-CN" altLang="en-US" sz="28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介词，相当于“于”，在</a:t>
            </a: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endParaRPr lang="zh-CN" altLang="en-US" sz="28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endParaRPr lang="zh-CN" altLang="en-US" sz="28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形容词词尾，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503050405090304" pitchFamily="2" charset="0"/>
              </a:rPr>
              <a:t>……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的样子</a:t>
            </a: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endParaRPr lang="zh-CN" altLang="en-US" sz="2800" b="1">
              <a:solidFill>
                <a:srgbClr val="FF0000"/>
              </a:solidFill>
              <a:latin typeface="Times New Roman" panose="02020503050405090304" pitchFamily="2" charset="0"/>
            </a:endParaRPr>
          </a:p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503050405090304" pitchFamily="2" charset="0"/>
              </a:rPr>
              <a:t>助词，无义，调整音节。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" grpId="0" animBg="1"/>
      <p:bldP spid="2857" grpId="0" uiExpand="1" build="p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417" name="Object 2"/>
          <p:cNvGraphicFramePr/>
          <p:nvPr/>
        </p:nvGraphicFramePr>
        <p:xfrm>
          <a:off x="574675" y="762000"/>
          <a:ext cx="7994650" cy="533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5335270" progId="Word.Document.8">
                  <p:embed/>
                </p:oleObj>
              </mc:Choice>
              <mc:Fallback>
                <p:oleObj r:id="rId2" imgW="7996555" imgH="533527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675" y="762000"/>
                        <a:ext cx="7994650" cy="5335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1" name="Rectangle 3"/>
          <p:cNvSpPr/>
          <p:nvPr/>
        </p:nvSpPr>
        <p:spPr>
          <a:xfrm>
            <a:off x="2232025" y="1855788"/>
            <a:ext cx="3003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本是一位盖世英雄。</a:t>
            </a:r>
            <a:r>
              <a:rPr lang="zh-CN" altLang="en-US" sz="2400">
                <a:solidFill>
                  <a:srgbClr val="000000"/>
                </a:solidFill>
                <a:latin typeface="Times New Roman" panose="02020503050405090304" pitchFamily="2" charset="0"/>
              </a:rPr>
              <a:t> </a:t>
            </a:r>
          </a:p>
        </p:txBody>
      </p:sp>
      <p:sp>
        <p:nvSpPr>
          <p:cNvPr id="2862" name="Rectangle 4"/>
          <p:cNvSpPr/>
          <p:nvPr/>
        </p:nvSpPr>
        <p:spPr>
          <a:xfrm>
            <a:off x="2232025" y="3059113"/>
            <a:ext cx="48561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这不是曹操被周瑜打败的地方吗？ </a:t>
            </a:r>
          </a:p>
        </p:txBody>
      </p:sp>
      <p:sp>
        <p:nvSpPr>
          <p:cNvPr id="2863" name="Rectangle 5"/>
          <p:cNvSpPr/>
          <p:nvPr/>
        </p:nvSpPr>
        <p:spPr>
          <a:xfrm>
            <a:off x="2232025" y="4251325"/>
            <a:ext cx="36306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为什么箫声这样悲凉呢？ </a:t>
            </a:r>
          </a:p>
        </p:txBody>
      </p:sp>
      <p:sp>
        <p:nvSpPr>
          <p:cNvPr id="2864" name="Rectangle 6"/>
          <p:cNvSpPr/>
          <p:nvPr/>
        </p:nvSpPr>
        <p:spPr>
          <a:xfrm>
            <a:off x="2232025" y="5416550"/>
            <a:ext cx="30178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我们又羡慕什么呢！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1" grpId="0" animBg="1"/>
      <p:bldP spid="2862" grpId="0" animBg="1"/>
      <p:bldP spid="2863" grpId="0" animBg="1"/>
      <p:bldP spid="28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1" name="Object 2"/>
          <p:cNvGraphicFramePr/>
          <p:nvPr/>
        </p:nvGraphicFramePr>
        <p:xfrm>
          <a:off x="577850" y="461963"/>
          <a:ext cx="7912100" cy="587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96555" imgH="5929630" progId="Word.Document.8">
                  <p:embed/>
                </p:oleObj>
              </mc:Choice>
              <mc:Fallback>
                <p:oleObj r:id="rId2" imgW="7996555" imgH="592963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850" y="461963"/>
                        <a:ext cx="7912100" cy="5872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" name="Rectangle 3"/>
          <p:cNvSpPr/>
          <p:nvPr/>
        </p:nvSpPr>
        <p:spPr>
          <a:xfrm>
            <a:off x="2041525" y="946150"/>
            <a:ext cx="3003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然而如今在哪里呢？</a:t>
            </a:r>
            <a:r>
              <a:rPr lang="zh-CN" altLang="en-US" sz="2400">
                <a:solidFill>
                  <a:srgbClr val="000000"/>
                </a:solidFill>
                <a:latin typeface="Times New Roman" panose="02020503050405090304" pitchFamily="2" charset="0"/>
              </a:rPr>
              <a:t> </a:t>
            </a:r>
          </a:p>
        </p:txBody>
      </p:sp>
      <p:sp>
        <p:nvSpPr>
          <p:cNvPr id="2869" name="Rectangle 4"/>
          <p:cNvSpPr/>
          <p:nvPr/>
        </p:nvSpPr>
        <p:spPr>
          <a:xfrm>
            <a:off x="2041525" y="2159000"/>
            <a:ext cx="63881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月亮从东山上升起，徘徊在斗宿和牛宿之间。 </a:t>
            </a:r>
          </a:p>
        </p:txBody>
      </p:sp>
      <p:sp>
        <p:nvSpPr>
          <p:cNvPr id="2870" name="Rectangle 5"/>
          <p:cNvSpPr/>
          <p:nvPr/>
        </p:nvSpPr>
        <p:spPr>
          <a:xfrm>
            <a:off x="2041525" y="3332163"/>
            <a:ext cx="44735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我和客人在赤壁之下泛舟游览。</a:t>
            </a:r>
          </a:p>
        </p:txBody>
      </p:sp>
      <p:sp>
        <p:nvSpPr>
          <p:cNvPr id="2871" name="Rectangle 6"/>
          <p:cNvSpPr/>
          <p:nvPr/>
        </p:nvSpPr>
        <p:spPr>
          <a:xfrm>
            <a:off x="2041525" y="4497388"/>
            <a:ext cx="30178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越过那茫茫的江面。 </a:t>
            </a:r>
          </a:p>
        </p:txBody>
      </p:sp>
      <p:sp>
        <p:nvSpPr>
          <p:cNvPr id="2872" name="Rectangle 7"/>
          <p:cNvSpPr/>
          <p:nvPr/>
        </p:nvSpPr>
        <p:spPr>
          <a:xfrm>
            <a:off x="2041525" y="5643563"/>
            <a:ext cx="30178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503050405090304" pitchFamily="2" charset="0"/>
              </a:rPr>
              <a:t>有位吹洞箫的客人。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" grpId="0" animBg="1"/>
      <p:bldP spid="2869" grpId="0" animBg="1"/>
      <p:bldP spid="2870" grpId="0" animBg="1"/>
      <p:bldP spid="2871" grpId="0" animBg="1"/>
      <p:bldP spid="287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Rectangle 3"/>
          <p:cNvSpPr>
            <a:spLocks noGrp="1"/>
          </p:cNvSpPr>
          <p:nvPr>
            <p:ph type="title" idx="4294967295"/>
          </p:nvPr>
        </p:nvSpPr>
        <p:spPr>
          <a:xfrm>
            <a:off x="2124075" y="188913"/>
            <a:ext cx="3765550" cy="731837"/>
          </a:xfrm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4000" b="1">
                <a:solidFill>
                  <a:srgbClr val="FF0000"/>
                </a:solidFill>
              </a:rPr>
              <a:t>成语归纳</a:t>
            </a:r>
          </a:p>
        </p:txBody>
      </p:sp>
      <p:sp>
        <p:nvSpPr>
          <p:cNvPr id="2876" name="Rectangle 4"/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540750" cy="4194175"/>
          </a:xfrm>
          <a:solidFill>
            <a:srgbClr val="FFFFFF">
              <a:alpha val="47058"/>
            </a:srgbClr>
          </a:solidFill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itchFamily="2" charset="-122"/>
              </a:rPr>
              <a:t>沧海一粟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：大海里的一颗谷粒，形容物体非常渺小。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itchFamily="2" charset="-122"/>
              </a:rPr>
              <a:t>正襟危坐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：形容人物严肃或拘谨的样子。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3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itchFamily="2" charset="-122"/>
              </a:rPr>
              <a:t>遗世独立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：脱离社会，独自生活，不跟别人往来。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4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itchFamily="2" charset="-122"/>
              </a:rPr>
              <a:t>不绝如缕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：像细线一样连着，差点就断了。多用来形容局势危急或声音细微悠长。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5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itchFamily="2" charset="-122"/>
              </a:rPr>
              <a:t>杯盘狼藉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宋体" pitchFamily="2" charset="-122"/>
              </a:rPr>
              <a:t>：形容宴饮后桌上凌乱的样子。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 fill="hold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" dur="500" fill="hold"/>
                                        <p:tgtEl>
                                          <p:spTgt spid="28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7" dur="500" fill="hold"/>
                                        <p:tgtEl>
                                          <p:spTgt spid="2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" dur="500" fill="hold"/>
                                        <p:tgtEl>
                                          <p:spTgt spid="2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7" dur="500" fill="hold"/>
                                        <p:tgtEl>
                                          <p:spTgt spid="2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2" dur="500" fill="hold"/>
                                        <p:tgtEl>
                                          <p:spTgt spid="2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7" dur="500" fill="hold"/>
                                        <p:tgtEl>
                                          <p:spTgt spid="2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5" grpId="0" bldLvl="0" animBg="1"/>
      <p:bldP spid="2876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矩形 3"/>
          <p:cNvSpPr/>
          <p:nvPr/>
        </p:nvSpPr>
        <p:spPr>
          <a:xfrm>
            <a:off x="0" y="836613"/>
            <a:ext cx="9144000" cy="101600"/>
          </a:xfrm>
          <a:prstGeom prst="rect">
            <a:avLst/>
          </a:prstGeom>
          <a:solidFill>
            <a:srgbClr val="00B0F0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8914" name="矩形 4"/>
          <p:cNvSpPr/>
          <p:nvPr/>
        </p:nvSpPr>
        <p:spPr>
          <a:xfrm>
            <a:off x="684213" y="836613"/>
            <a:ext cx="1800225" cy="101600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indent="0" algn="ctr"/>
            <a:endParaRPr lang="zh-CN" altLang="zh-CN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38915" name="文本框 1"/>
          <p:cNvSpPr txBox="1"/>
          <p:nvPr/>
        </p:nvSpPr>
        <p:spPr>
          <a:xfrm>
            <a:off x="684213" y="1098550"/>
            <a:ext cx="8056562" cy="1082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、原庄宗之所以得天下，与其所以失之者，可以知之矣。</a:t>
            </a:r>
            <a:endParaRPr lang="zh-CN" altLang="en-US" sz="280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8916" name="文本框 2"/>
          <p:cNvSpPr txBox="1"/>
          <p:nvPr/>
        </p:nvSpPr>
        <p:spPr>
          <a:xfrm>
            <a:off x="684213" y="3643313"/>
            <a:ext cx="8056562" cy="585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宋体" pitchFamily="2" charset="-122"/>
              </a:rPr>
              <a:t>4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  <a:sym typeface="宋体" pitchFamily="2" charset="-122"/>
              </a:rPr>
              <a:t>、</a:t>
            </a:r>
            <a:r>
              <a:rPr lang="zh-CN" altLang="en-US" sz="2800" b="1" dirty="0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请其矢，盛以锦囊，负而前驱，及凯旋而纳之。</a:t>
            </a:r>
            <a:endParaRPr lang="zh-CN" altLang="en-US" sz="280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9380" name="矩形 229379"/>
          <p:cNvSpPr/>
          <p:nvPr/>
        </p:nvSpPr>
        <p:spPr>
          <a:xfrm>
            <a:off x="701675" y="2393950"/>
            <a:ext cx="7966075" cy="1081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译：推究庄宗取得天下，与他失去天下的原因，就可以明白这道理了。</a:t>
            </a:r>
          </a:p>
        </p:txBody>
      </p:sp>
      <p:sp>
        <p:nvSpPr>
          <p:cNvPr id="229381" name="矩形 229380"/>
          <p:cNvSpPr/>
          <p:nvPr/>
        </p:nvSpPr>
        <p:spPr>
          <a:xfrm>
            <a:off x="657225" y="4640263"/>
            <a:ext cx="8010525" cy="157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lnSpc>
                <a:spcPct val="11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译：恭敬地取出箭来，用丝织的口袋装着，背着在军前开路，等打了胜仗回来，就把箭收藏到宗庙。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/>
      <p:bldP spid="229381" grpId="0"/>
    </p:bld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吉祥如意">
  <a:themeElements>
    <a:clrScheme name="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DF8FF"/>
      </a:accent5>
      <a:accent6>
        <a:srgbClr val="E5CAB0"/>
      </a:accent6>
      <a:hlink>
        <a:srgbClr val="0066CC"/>
      </a:hlink>
      <a:folHlink>
        <a:srgbClr val="9F9FBF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DF8FF"/>
        </a:accent5>
        <a:accent6>
          <a:srgbClr val="E5CAB0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2F2F2"/>
        </a:accent3>
        <a:accent4>
          <a:srgbClr val="4B4B25"/>
        </a:accent4>
        <a:accent5>
          <a:srgbClr val="E2F4FF"/>
        </a:accent5>
        <a:accent6>
          <a:srgbClr val="9FBCB2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3"/>
        </a:accent4>
        <a:accent5>
          <a:srgbClr val="FFE9E9"/>
        </a:accent5>
        <a:accent6>
          <a:srgbClr val="C6C6C6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AF1EE"/>
        </a:accent3>
        <a:accent4>
          <a:srgbClr val="000000"/>
        </a:accent4>
        <a:accent5>
          <a:srgbClr val="FFFFFF"/>
        </a:accent5>
        <a:accent6>
          <a:srgbClr val="97B99E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EFFFFF"/>
        </a:accent3>
        <a:accent4>
          <a:srgbClr val="52527B"/>
        </a:accent4>
        <a:accent5>
          <a:srgbClr val="F2F2F2"/>
        </a:accent5>
        <a:accent6>
          <a:srgbClr val="E5CAB0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9"/>
        </a:accent3>
        <a:accent4>
          <a:srgbClr val="AF0057"/>
        </a:accent4>
        <a:accent5>
          <a:srgbClr val="FFFFE2"/>
        </a:accent5>
        <a:accent6>
          <a:srgbClr val="E5E5E5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99"/>
        </a:dk1>
        <a:lt1>
          <a:srgbClr val="800000"/>
        </a:lt1>
        <a:dk2>
          <a:srgbClr val="FFFFFF"/>
        </a:dk2>
        <a:lt2>
          <a:srgbClr val="B60000"/>
        </a:lt2>
        <a:accent1>
          <a:srgbClr val="9888A4"/>
        </a:accent1>
        <a:accent2>
          <a:srgbClr val="A9335D"/>
        </a:accent2>
        <a:accent3>
          <a:srgbClr val="C1AAAA"/>
        </a:accent3>
        <a:accent4>
          <a:srgbClr val="DCDC83"/>
        </a:accent4>
        <a:accent5>
          <a:srgbClr val="CAC4CF"/>
        </a:accent5>
        <a:accent6>
          <a:srgbClr val="972D53"/>
        </a:accent6>
        <a:hlink>
          <a:srgbClr val="CCECFF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1C1C"/>
        </a:lt1>
        <a:dk2>
          <a:srgbClr val="FFFF66"/>
        </a:dk2>
        <a:lt2>
          <a:srgbClr val="808080"/>
        </a:lt2>
        <a:accent1>
          <a:srgbClr val="9898BA"/>
        </a:accent1>
        <a:accent2>
          <a:srgbClr val="777777"/>
        </a:accent2>
        <a:accent3>
          <a:srgbClr val="AAAAAA"/>
        </a:accent3>
        <a:accent4>
          <a:srgbClr val="DCDCDC"/>
        </a:accent4>
        <a:accent5>
          <a:srgbClr val="CACAD9"/>
        </a:accent5>
        <a:accent6>
          <a:srgbClr val="6A6A6A"/>
        </a:accent6>
        <a:hlink>
          <a:srgbClr val="CCFF99"/>
        </a:hlink>
        <a:folHlink>
          <a:srgbClr val="E43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4903</Words>
  <Application>Microsoft Office PowerPoint</Application>
  <PresentationFormat>全屏显示(4:3)</PresentationFormat>
  <Paragraphs>721</Paragraphs>
  <Slides>85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108" baseType="lpstr">
      <vt:lpstr>MS Gothic</vt:lpstr>
      <vt:lpstr>黑体</vt:lpstr>
      <vt:lpstr>华文彩云</vt:lpstr>
      <vt:lpstr>华文行楷</vt:lpstr>
      <vt:lpstr>楷体</vt:lpstr>
      <vt:lpstr>楷体_GB2312</vt:lpstr>
      <vt:lpstr>宋体</vt:lpstr>
      <vt:lpstr>Arial</vt:lpstr>
      <vt:lpstr>Calibri</vt:lpstr>
      <vt:lpstr>Century Schoolbook</vt:lpstr>
      <vt:lpstr>Times New Roman</vt:lpstr>
      <vt:lpstr>Wingdings</vt:lpstr>
      <vt:lpstr>Wingdings 2</vt:lpstr>
      <vt:lpstr>2_Office 主题​​</vt:lpstr>
      <vt:lpstr>3_Office 主题​​</vt:lpstr>
      <vt:lpstr>4_Office 主题​​</vt:lpstr>
      <vt:lpstr>吉祥如意</vt:lpstr>
      <vt:lpstr>2_默认设计模板</vt:lpstr>
      <vt:lpstr>1_默认设计模板</vt:lpstr>
      <vt:lpstr>凸显</vt:lpstr>
      <vt:lpstr>3_默认设计模板</vt:lpstr>
      <vt:lpstr>4_默认设计模板</vt:lpstr>
      <vt:lpstr>Microsoft Word 97 - 2003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成语归纳</vt:lpstr>
    </vt:vector>
  </TitlesOfParts>
  <Manager>7C教学资源网www.7cxk.net</Manager>
  <Company>7C教学资源网www.7cxk.net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7C教学资源网www.7cxk.net</dc:title>
  <dc:subject>7C教学资源网www.7cxk.net</dc:subject>
  <dc:creator>7C教学资源网www.7cxk.net</dc:creator>
  <cp:keywords>7C教学资源网www.7cxk.net</cp:keywords>
  <dc:description>7C教学资源网www.7cxk.net</dc:description>
  <cp:lastModifiedBy>黄 容慧</cp:lastModifiedBy>
  <cp:revision>181</cp:revision>
  <dcterms:created xsi:type="dcterms:W3CDTF">2020-05-14T06:43:24Z</dcterms:created>
  <dcterms:modified xsi:type="dcterms:W3CDTF">2021-03-29T10:40:08Z</dcterms:modified>
  <cp:category>7C教学资源网www.7cxk.net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